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sldIdLst>
    <p:sldId id="256" r:id="rId2"/>
    <p:sldId id="303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12B01-69E6-4207-A91F-2605182AD8F6}" type="datetimeFigureOut">
              <a:rPr lang="en-US" smtClean="0"/>
              <a:t>09-Apr-19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32ED3-A0C7-4951-9155-E7857F9A9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42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3304-BC3C-4CD7-AEB3-3AAAE6433AA9}" type="datetimeFigureOut">
              <a:rPr lang="en-US" smtClean="0"/>
              <a:t>09-Apr-19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61BC-EBF8-437F-9C8F-F860B60C880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3304-BC3C-4CD7-AEB3-3AAAE6433AA9}" type="datetimeFigureOut">
              <a:rPr lang="en-US" smtClean="0"/>
              <a:t>09-Apr-19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61BC-EBF8-437F-9C8F-F860B60C88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3304-BC3C-4CD7-AEB3-3AAAE6433AA9}" type="datetimeFigureOut">
              <a:rPr lang="en-US" smtClean="0"/>
              <a:t>09-Apr-19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61BC-EBF8-437F-9C8F-F860B60C88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3304-BC3C-4CD7-AEB3-3AAAE6433AA9}" type="datetimeFigureOut">
              <a:rPr lang="en-US" smtClean="0"/>
              <a:t>09-Apr-19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61BC-EBF8-437F-9C8F-F860B60C88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3304-BC3C-4CD7-AEB3-3AAAE6433AA9}" type="datetimeFigureOut">
              <a:rPr lang="en-US" smtClean="0"/>
              <a:t>09-Apr-19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61BC-EBF8-437F-9C8F-F860B60C880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3304-BC3C-4CD7-AEB3-3AAAE6433AA9}" type="datetimeFigureOut">
              <a:rPr lang="en-US" smtClean="0"/>
              <a:t>09-Apr-19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61BC-EBF8-437F-9C8F-F860B60C88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3304-BC3C-4CD7-AEB3-3AAAE6433AA9}" type="datetimeFigureOut">
              <a:rPr lang="en-US" smtClean="0"/>
              <a:t>09-Apr-19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61BC-EBF8-437F-9C8F-F860B60C88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3304-BC3C-4CD7-AEB3-3AAAE6433AA9}" type="datetimeFigureOut">
              <a:rPr lang="en-US" smtClean="0"/>
              <a:t>09-Apr-19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61BC-EBF8-437F-9C8F-F860B60C88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3304-BC3C-4CD7-AEB3-3AAAE6433AA9}" type="datetimeFigureOut">
              <a:rPr lang="en-US" smtClean="0"/>
              <a:t>09-Apr-19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61BC-EBF8-437F-9C8F-F860B60C88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3304-BC3C-4CD7-AEB3-3AAAE6433AA9}" type="datetimeFigureOut">
              <a:rPr lang="en-US" smtClean="0"/>
              <a:t>09-Apr-19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61BC-EBF8-437F-9C8F-F860B60C88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3304-BC3C-4CD7-AEB3-3AAAE6433AA9}" type="datetimeFigureOut">
              <a:rPr lang="en-US" smtClean="0"/>
              <a:t>09-Apr-19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7361BC-EBF8-437F-9C8F-F860B60C880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C03304-BC3C-4CD7-AEB3-3AAAE6433AA9}" type="datetimeFigureOut">
              <a:rPr lang="en-US" smtClean="0"/>
              <a:t>09-Apr-19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7361BC-EBF8-437F-9C8F-F860B60C8806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Bachelor Research Project 2018-2019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Harold </a:t>
            </a:r>
            <a:r>
              <a:rPr lang="en-US" dirty="0" err="1" smtClean="0"/>
              <a:t>Linnartz</a:t>
            </a:r>
            <a:r>
              <a:rPr lang="en-US" dirty="0" smtClean="0"/>
              <a:t> – HL501 – linnartz@strw.leidenuniv.nl</a:t>
            </a:r>
          </a:p>
          <a:p>
            <a:r>
              <a:rPr lang="nl-NL" dirty="0" smtClean="0"/>
              <a:t>Diewertje </a:t>
            </a:r>
            <a:r>
              <a:rPr lang="nl-NL" dirty="0"/>
              <a:t>van de Vlugt – O468 – </a:t>
            </a:r>
            <a:r>
              <a:rPr lang="nl-NL" dirty="0" smtClean="0"/>
              <a:t>dvdvluft@strw.leidenuniv.nl </a:t>
            </a:r>
            <a:endParaRPr lang="nl-NL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928" y="5514939"/>
            <a:ext cx="8778144" cy="95410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Homepage: http://home.strw.leidenuniv.nl/~linnartz/2019brp.html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83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537" y="105158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Midterm evaluation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3154656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midterm evaluation is informal and only intended to help you, to see where things are going well and where you could put more efforts into your BRP</a:t>
            </a:r>
            <a:r>
              <a:rPr lang="en-US" dirty="0" smtClean="0"/>
              <a:t>.</a:t>
            </a:r>
          </a:p>
          <a:p>
            <a:r>
              <a:rPr lang="en-US" dirty="0" smtClean="0"/>
              <a:t>Aim for an open and constructive discussion, prepare your questions.</a:t>
            </a:r>
          </a:p>
          <a:p>
            <a:r>
              <a:rPr lang="en-US" dirty="0" smtClean="0"/>
              <a:t>Rubric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989" y="114302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Today: publications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9989" y="2492433"/>
            <a:ext cx="8229600" cy="3954054"/>
          </a:xfrm>
        </p:spPr>
        <p:txBody>
          <a:bodyPr>
            <a:normAutofit/>
          </a:bodyPr>
          <a:lstStyle/>
          <a:p>
            <a:r>
              <a:rPr lang="nl-NL" dirty="0" smtClean="0"/>
              <a:t>How </a:t>
            </a:r>
            <a:r>
              <a:rPr lang="nl-NL" dirty="0" smtClean="0"/>
              <a:t>to find a publication. </a:t>
            </a:r>
            <a:r>
              <a:rPr lang="nl-NL" b="1" dirty="0" smtClean="0">
                <a:solidFill>
                  <a:srgbClr val="92D050"/>
                </a:solidFill>
              </a:rPr>
              <a:t>√</a:t>
            </a:r>
          </a:p>
          <a:p>
            <a:endParaRPr lang="nl-NL" b="1" dirty="0" smtClean="0">
              <a:solidFill>
                <a:srgbClr val="92D050"/>
              </a:solidFill>
            </a:endParaRPr>
          </a:p>
          <a:p>
            <a:r>
              <a:rPr lang="nl-NL" dirty="0" smtClean="0"/>
              <a:t>How to read a publication. </a:t>
            </a:r>
          </a:p>
          <a:p>
            <a:r>
              <a:rPr lang="nl-NL" dirty="0" smtClean="0"/>
              <a:t>What to do before writing a publication.</a:t>
            </a:r>
          </a:p>
          <a:p>
            <a:r>
              <a:rPr lang="nl-NL" dirty="0" smtClean="0"/>
              <a:t>How to get a publication published.</a:t>
            </a:r>
          </a:p>
          <a:p>
            <a:r>
              <a:rPr lang="nl-NL" dirty="0" smtClean="0"/>
              <a:t>How to take care that others read your publication.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27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a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and Abstract / How old ? / Conclusions</a:t>
            </a:r>
          </a:p>
          <a:p>
            <a:r>
              <a:rPr lang="en-US" dirty="0" smtClean="0"/>
              <a:t>Involved authors and/or consortia</a:t>
            </a:r>
          </a:p>
          <a:p>
            <a:r>
              <a:rPr lang="en-US" dirty="0" smtClean="0"/>
              <a:t>Introduction / References (anything I missed)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Approach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Results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Discussion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Link work to your own research; interesting ? good base ? </a:t>
            </a:r>
            <a:r>
              <a:rPr lang="en-US" dirty="0">
                <a:sym typeface="Wingdings" panose="05000000000000000000" pitchFamily="2" charset="2"/>
              </a:rPr>
              <a:t>comparable ? </a:t>
            </a:r>
            <a:r>
              <a:rPr lang="en-US" dirty="0" smtClean="0">
                <a:sym typeface="Wingdings" panose="05000000000000000000" pitchFamily="2" charset="2"/>
              </a:rPr>
              <a:t>overlap ? extension ? (in)direct relevance ? needed for the larger picture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55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059" y="10972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to do </a:t>
            </a:r>
            <a:r>
              <a:rPr lang="en-US" u="sng" dirty="0" smtClean="0"/>
              <a:t>before</a:t>
            </a:r>
            <a:r>
              <a:rPr lang="en-US" dirty="0" smtClean="0"/>
              <a:t> writing a publication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93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Questions to ask:</a:t>
            </a:r>
          </a:p>
          <a:p>
            <a:r>
              <a:rPr lang="en-US" dirty="0" smtClean="0"/>
              <a:t>Is there anything new and important in my work ? Is there a take home message I want to communicate 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Many good papers can be summarized in a one-liner.</a:t>
            </a:r>
            <a:endParaRPr lang="en-US" dirty="0" smtClean="0"/>
          </a:p>
          <a:p>
            <a:r>
              <a:rPr lang="en-US" dirty="0" smtClean="0"/>
              <a:t>Who would be interested in what I have to say 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This determines the research field of the journal you should choose; there are many, many journals, but the number of really good ones is limited.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Astronomy: </a:t>
            </a:r>
            <a:r>
              <a:rPr lang="en-US" dirty="0" err="1" smtClean="0">
                <a:sym typeface="Wingdings" panose="05000000000000000000" pitchFamily="2" charset="2"/>
              </a:rPr>
              <a:t>ApJ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ApJL</a:t>
            </a:r>
            <a:r>
              <a:rPr lang="en-US" dirty="0" smtClean="0">
                <a:sym typeface="Wingdings" panose="05000000000000000000" pitchFamily="2" charset="2"/>
              </a:rPr>
              <a:t>, A&amp;A, MNRAS, … </a:t>
            </a:r>
            <a:endParaRPr lang="en-US" dirty="0" smtClean="0"/>
          </a:p>
          <a:p>
            <a:r>
              <a:rPr lang="en-US" dirty="0" smtClean="0"/>
              <a:t>How important are my results 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This provides another constraint on the journal.	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933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059" y="10972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to do </a:t>
            </a:r>
            <a:r>
              <a:rPr lang="en-US" u="sng" dirty="0" smtClean="0"/>
              <a:t>before</a:t>
            </a:r>
            <a:r>
              <a:rPr lang="en-US" dirty="0" smtClean="0"/>
              <a:t> writing a publication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93"/>
            <a:ext cx="8229600" cy="438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Questions to ask:</a:t>
            </a:r>
          </a:p>
          <a:p>
            <a:r>
              <a:rPr lang="en-US" dirty="0" smtClean="0"/>
              <a:t>Impact factor ?</a:t>
            </a:r>
          </a:p>
          <a:p>
            <a:r>
              <a:rPr lang="en-US" dirty="0" smtClean="0"/>
              <a:t>Once the journal has been chosen, check the ‘author information’ on templates and other constraints.</a:t>
            </a:r>
          </a:p>
          <a:p>
            <a:r>
              <a:rPr lang="en-US" dirty="0" smtClean="0"/>
              <a:t>Politics: With whom am I going to write this publication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Author list !!!!!</a:t>
            </a:r>
          </a:p>
          <a:p>
            <a:r>
              <a:rPr lang="en-US" dirty="0" smtClean="0"/>
              <a:t>Overview topics and clarify who is going to take care of which part ?</a:t>
            </a:r>
          </a:p>
          <a:p>
            <a:endParaRPr lang="en-US" dirty="0" smtClean="0"/>
          </a:p>
          <a:p>
            <a:r>
              <a:rPr lang="en-US" dirty="0" smtClean="0"/>
              <a:t>Writing the paper is then a completely different story 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23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a paper published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Once written </a:t>
            </a:r>
            <a:r>
              <a:rPr lang="en-US" dirty="0" smtClean="0">
                <a:sym typeface="Wingdings" panose="05000000000000000000" pitchFamily="2" charset="2"/>
              </a:rPr>
              <a:t> submit to editor and shortly motivate the relevance of your work.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Editor will decide whether </a:t>
            </a:r>
            <a:r>
              <a:rPr lang="en-US" dirty="0" err="1" smtClean="0">
                <a:sym typeface="Wingdings" panose="05000000000000000000" pitchFamily="2" charset="2"/>
              </a:rPr>
              <a:t>ms</a:t>
            </a:r>
            <a:r>
              <a:rPr lang="en-US" dirty="0" smtClean="0">
                <a:sym typeface="Wingdings" panose="05000000000000000000" pitchFamily="2" charset="2"/>
              </a:rPr>
              <a:t> is useful and either send it out for review or send it back.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Review: a complicated process !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Accept / Minor-moderate-major revision / Reject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 most cases one or more re-submissions follow, with a rebuttal, and to be discussed with team of authors.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Once the </a:t>
            </a:r>
            <a:r>
              <a:rPr lang="en-US" dirty="0" err="1" smtClean="0">
                <a:sym typeface="Wingdings" panose="05000000000000000000" pitchFamily="2" charset="2"/>
              </a:rPr>
              <a:t>ms</a:t>
            </a:r>
            <a:r>
              <a:rPr lang="en-US" dirty="0" smtClean="0">
                <a:sym typeface="Wingdings" panose="05000000000000000000" pitchFamily="2" charset="2"/>
              </a:rPr>
              <a:t> is accepted (congratulations) wait for the galley proofs / correct where needed.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Enjoy your publication.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00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129" y="10515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take care that your publication is read by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129" y="2331732"/>
            <a:ext cx="8229600" cy="4389120"/>
          </a:xfrm>
        </p:spPr>
        <p:txBody>
          <a:bodyPr/>
          <a:lstStyle/>
          <a:p>
            <a:r>
              <a:rPr lang="en-US" dirty="0" smtClean="0"/>
              <a:t>Advertise; put a preprint (copyright !) on the </a:t>
            </a:r>
            <a:r>
              <a:rPr lang="en-US" dirty="0" err="1" smtClean="0"/>
              <a:t>ArXiv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When really interesting (Science, Nature paper or very interesting result: go for a press release).</a:t>
            </a:r>
          </a:p>
          <a:p>
            <a:r>
              <a:rPr lang="en-US" dirty="0" smtClean="0"/>
              <a:t>Present your work at (inter)national meetings, refer to your paper or hand out copies, e.g. during a poster presentation.</a:t>
            </a:r>
          </a:p>
          <a:p>
            <a:r>
              <a:rPr lang="en-US" dirty="0" smtClean="0"/>
              <a:t>Cite related and your own work in future work – this will help linking papers.</a:t>
            </a:r>
          </a:p>
          <a:p>
            <a:r>
              <a:rPr lang="en-US" dirty="0" smtClean="0"/>
              <a:t>Check every now and then on </a:t>
            </a:r>
            <a:r>
              <a:rPr lang="en-US" dirty="0" err="1" smtClean="0"/>
              <a:t>WoS</a:t>
            </a:r>
            <a:r>
              <a:rPr lang="en-US" dirty="0" smtClean="0"/>
              <a:t> how your work is doing </a:t>
            </a:r>
            <a:r>
              <a:rPr lang="en-US" dirty="0" smtClean="0">
                <a:sym typeface="Wingdings" panose="05000000000000000000" pitchFamily="2" charset="2"/>
              </a:rPr>
              <a:t> and don’t get frustrated 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15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two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6000" dirty="0" smtClean="0"/>
              <a:t>5 minutes midterm presentations</a:t>
            </a:r>
          </a:p>
          <a:p>
            <a:pPr marL="0" indent="0">
              <a:buNone/>
            </a:pPr>
            <a:r>
              <a:rPr lang="en-US" sz="6000" dirty="0" smtClean="0"/>
              <a:t>Like kick-off talks … order will be changed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28734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4425</TotalTime>
  <Words>568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Bachelor Research Project 2018-2019</vt:lpstr>
      <vt:lpstr>Midterm evaluation.</vt:lpstr>
      <vt:lpstr>Today: publications</vt:lpstr>
      <vt:lpstr>How to read a publication</vt:lpstr>
      <vt:lpstr>What to do before writing a publication ?</vt:lpstr>
      <vt:lpstr>What to do before writing a publication ?</vt:lpstr>
      <vt:lpstr>How to get a paper published</vt:lpstr>
      <vt:lpstr>How to take care that your publication is read by others</vt:lpstr>
      <vt:lpstr>In two weeks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Research Project 2017-2018</dc:title>
  <dc:creator>H.V.J Linnartz</dc:creator>
  <cp:lastModifiedBy>H.V.J Linnartz</cp:lastModifiedBy>
  <cp:revision>73</cp:revision>
  <dcterms:created xsi:type="dcterms:W3CDTF">2017-11-24T13:23:03Z</dcterms:created>
  <dcterms:modified xsi:type="dcterms:W3CDTF">2019-04-09T09:05:04Z</dcterms:modified>
</cp:coreProperties>
</file>