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64" r:id="rId3"/>
    <p:sldId id="265" r:id="rId4"/>
    <p:sldId id="267" r:id="rId5"/>
    <p:sldId id="257" r:id="rId6"/>
    <p:sldId id="269" r:id="rId7"/>
    <p:sldId id="270" r:id="rId8"/>
    <p:sldId id="256" r:id="rId9"/>
    <p:sldId id="259" r:id="rId10"/>
    <p:sldId id="260" r:id="rId11"/>
    <p:sldId id="271" r:id="rId12"/>
    <p:sldId id="258" r:id="rId13"/>
    <p:sldId id="261" r:id="rId14"/>
    <p:sldId id="262" r:id="rId15"/>
    <p:sldId id="272" r:id="rId16"/>
    <p:sldId id="273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95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87" autoAdjust="0"/>
  </p:normalViewPr>
  <p:slideViewPr>
    <p:cSldViewPr>
      <p:cViewPr varScale="1">
        <p:scale>
          <a:sx n="95" d="100"/>
          <a:sy n="95" d="100"/>
        </p:scale>
        <p:origin x="-44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68708-A26C-4D5C-9D77-BA651AEA381D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8AC9A-6F66-471B-BD58-8B55E813E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8AC9A-6F66-471B-BD58-8B55E813EC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C579-69CC-47E6-ACBC-DF40D6CDDBE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391-21D3-4614-934A-453885FB0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C579-69CC-47E6-ACBC-DF40D6CDDBE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391-21D3-4614-934A-453885FB0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C579-69CC-47E6-ACBC-DF40D6CDDBE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391-21D3-4614-934A-453885FB0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C579-69CC-47E6-ACBC-DF40D6CDDBE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391-21D3-4614-934A-453885FB0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C579-69CC-47E6-ACBC-DF40D6CDDBE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391-21D3-4614-934A-453885FB0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C579-69CC-47E6-ACBC-DF40D6CDDBE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391-21D3-4614-934A-453885FB0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C579-69CC-47E6-ACBC-DF40D6CDDBE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391-21D3-4614-934A-453885FB0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C579-69CC-47E6-ACBC-DF40D6CDDBE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391-21D3-4614-934A-453885FB0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C579-69CC-47E6-ACBC-DF40D6CDDBE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391-21D3-4614-934A-453885FB0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C579-69CC-47E6-ACBC-DF40D6CDDBE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391-21D3-4614-934A-453885FB0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C579-69CC-47E6-ACBC-DF40D6CDDBE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391-21D3-4614-934A-453885FB0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1C579-69CC-47E6-ACBC-DF40D6CDDBE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F6391-21D3-4614-934A-453885FB0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476672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can we learn from the VUV spectra of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OH, 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OD, CD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 and CD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OD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recorded 40+ years ago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609329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February 3 2015                                         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Kasteel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Oud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Poelgeest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2780928"/>
            <a:ext cx="4464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Marc van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Hemert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Guest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Theoretical Chemistry Group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Leiden Institute of Chemistry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Leiden University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34045"/>
            <a:ext cx="756084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7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87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Harmonic frequencies from B3LYP calculation</a:t>
            </a:r>
          </a:p>
          <a:p>
            <a:pPr marL="0" marR="0" lvl="0" indent="387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	CH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OH  CH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  CD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OH CD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  	CH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OH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      (exp fundamental)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OH/D stretch    1	  3856      3107      3856      2807		3684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CH/D stretch    2	  3107      3036      2302      2301        	2999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9	  3036      2991      2253      2253 A”   	2967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3	  2991      2807      2145      2145        	2844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CH/D bend        4	  1511      1509      1303      1148		1486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10	  1500      1500      1146      1094 A”	1482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5	  1481      1481      1088      1085		1455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-OH/D w.   6	  1366      1249      1085      1060		1336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87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lang="en-US" sz="1600" baseline="-25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-OH/D w.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  1174      1174        995        989 A” 	1164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7  1078      1049        905        905		1075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 stretch         8	  1044        865        862        775		1034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Torsion            12	    288        229        272        209 A”	  209</a:t>
            </a: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26064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Playing with wave packets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wavepsp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6035040" cy="46634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36096" y="1225689"/>
            <a:ext cx="360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● The 1D curves for the first excited states in CH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OH and 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 look rather similar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● We therefore did a 3D wave packet calculation on the water PES for XOH and XOD with X=‘atomic’ CH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with mass 15. The water TDMF was used.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● XOH/XOD isotope shift ~ 500 cm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● XOH/H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 peak max ratio 1.35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● CH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OH/H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 CAS transition dipole ratio ~ 0.25. Explains ~ order of magnitude smaller cross section for CH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OH.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● OH/OD bond breaking 100x more probable than CO bond breaking, only due to heavier mass !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2204864"/>
            <a:ext cx="7920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olidFill>
                  <a:srgbClr val="FF0000"/>
                </a:solidFill>
              </a:rPr>
              <a:t>HOD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438950"/>
                </a:solidFill>
              </a:rPr>
              <a:t>XOH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C00CC"/>
                </a:solidFill>
              </a:rPr>
              <a:t>XOD</a:t>
            </a:r>
            <a:endParaRPr lang="en-US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eng61to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141824"/>
            <a:ext cx="5475919" cy="4231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59832" y="404664"/>
            <a:ext cx="3140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 absorption band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1916832"/>
            <a:ext cx="83227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</a:t>
            </a:r>
          </a:p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16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OD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1520200"/>
            <a:ext cx="36724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OH/OD isotope shift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● Significant CH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/CD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isotope shift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(400 cm-1)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interval in CH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OH/D is 800 cm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in CD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OH/D 550 cm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In ground state only the CH bend vibrations show a similar ratio  (1500 -&gt; 1100 cm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 Have no 1D HCH curves.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● 157 nm corresponds to 63.7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just in valley of progression, yet 2A” assignment must be true.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● From 1D curves one derives that both O-H/O-D and C-O bond breaking is possible through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predissociation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Non-adiabatic effects can be strong.</a:t>
            </a:r>
            <a:endParaRPr lang="en-US" sz="1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915816" y="1628800"/>
            <a:ext cx="0" cy="324036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eng66to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5591209" cy="43204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23928" y="1714743"/>
            <a:ext cx="83227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</a:t>
            </a:r>
          </a:p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16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OD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404664"/>
            <a:ext cx="2917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Third absorption band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1196752"/>
            <a:ext cx="3635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●  As in second absorption band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OH/OD isotope effect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●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/CD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isotope shift smaller than in second band.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intervals for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/CD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1000 and 850 cm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probably wagging motion.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● Strong similarity to second excited state band suggests strong interaction between 2A” and 3A” states, supported by 1D curves.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● Small oscillatory structure of ~175 cm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must be excited state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torsional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motion (shows both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/CD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OH/OD isotope effect)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eng71to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4665"/>
            <a:ext cx="4644008" cy="35885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9832" y="260648"/>
            <a:ext cx="2762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Higher excited states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1844824"/>
            <a:ext cx="83227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</a:t>
            </a:r>
          </a:p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16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OD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cheng80to9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429000"/>
            <a:ext cx="4129870" cy="31912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56145" y="4739079"/>
            <a:ext cx="83227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</a:t>
            </a:r>
          </a:p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16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OD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1052736"/>
            <a:ext cx="3888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●The slightly structured slope from 72 to 77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shows a resemblance with the water B band structure: resonances washed out by a thermal rotational level population. The state could then be the 2 A’ state where excited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radicals are formed.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3717032"/>
            <a:ext cx="3528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● The 77 to 80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region shows an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/CD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isotope effect in the onset of the progression. Remarkably there is little isotope effect in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intervals of ~1150 cm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all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isotopomers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● The region above 80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might be equivalent to the first excited state of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(t2) -&gt; C(3s)).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47667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Concluding remarks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607889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dirty="0" smtClean="0"/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● Accurate absorption cross sections available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gasphase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OH,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OD,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CD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OH and CD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OD in the 50 to 85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(6 to 10.5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region.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● Good interpretation of first absorption band with only O-H/O-D bond breaking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Neutral: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● No narrow absorption peaks: all photon absorption leads to dissociation.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Branching ratios unknown/to be found from experiment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Negative: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● Little help to be expected from Quantum Chemistry + Quantum Dynamics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(Too high dimensional/too complicated potential energy surfaces, too many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avoided crossings)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Extra: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● Condensed phase (liquid) shows 0.5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blue shifted maximum at 58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cross section ~ equal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gasphase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(path length for T=10% is 3.10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 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7869238" cy="441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figph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980728"/>
            <a:ext cx="6035040" cy="46634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1720" y="404664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VUV spectrum of CD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1973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9795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49411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44371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37890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8104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engdt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980728"/>
            <a:ext cx="8640960" cy="46634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404664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VUV spectrum of CD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2002 (B.-M. Cheng et al.)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8448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57534" y="49411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444208" y="1700808"/>
            <a:ext cx="0" cy="316835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15816" y="44371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41490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52120" y="39957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32849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ectrome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299427"/>
            <a:ext cx="4880592" cy="3369933"/>
          </a:xfrm>
          <a:prstGeom prst="rect">
            <a:avLst/>
          </a:prstGeom>
          <a:solidFill>
            <a:srgbClr val="FFC000">
              <a:alpha val="9000"/>
            </a:srgbClr>
          </a:solidFill>
        </p:spPr>
      </p:pic>
      <p:sp>
        <p:nvSpPr>
          <p:cNvPr id="5" name="TextBox 4"/>
          <p:cNvSpPr txBox="1"/>
          <p:nvPr/>
        </p:nvSpPr>
        <p:spPr>
          <a:xfrm>
            <a:off x="683568" y="332656"/>
            <a:ext cx="813690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 Improved spectra due to: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      ~ 1970			~2000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Light sources          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Xe,Kr,Ar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µdischarge	    SRRC synchrotron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Monochromator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0.5m Jarrell-Ash Robin	    1m Seya-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Namioka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    6m cylindrical grating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Pressure gauge	Differential oil manometer	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Baratron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37321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1970 double beam spectrometer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3429000"/>
            <a:ext cx="2808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 use figures based on Cheng’s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Epaps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in the remainder. Horizontal axis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vertical axis Mb.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 had to reconstruct the spectra by scanning original recorder traces, processed data got lost, apart from CD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oshinok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217244"/>
            <a:ext cx="4032448" cy="30200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332656"/>
            <a:ext cx="6922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Comparison of  the methanol and water spectra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hengdt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692696"/>
            <a:ext cx="5976664" cy="2916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13407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38610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048" y="4089846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first bands look similar.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Band IV in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OH looks like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B band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44371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269962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2636912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2636912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9872" y="247315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IV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206084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5301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Ã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3808" y="5301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1880" y="54359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0466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Water A and B band “completely” understood since work of Rob van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Harrevelt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(2000-2008)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556792"/>
            <a:ext cx="69127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Band: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Adiabatic wave packet calculations on single 3D PES from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initio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MRDCI calculations provide: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Spectra for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isotopomers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OH/OD branching ratio as function of wavelength.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OH/OD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rovibrational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level distribution as function of wavelength.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in accord with experiment.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Band: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Non-adiabatic wave packet calculation on coupled PES’s provide: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Near exact reproduction of experimental spectra when effect of parent.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molecule rotation at room temperature is taken into account.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OH/OD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rovibrational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level distribution.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OH/OD single N propensity quantitative explanation.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OH/OD X to A branching ratio.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OH/H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branching ratio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692696"/>
            <a:ext cx="88569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Problems with reduced (3D) dimensionality treatment of 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consider only 3 degrees of freedom: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HOC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OH has 14 valence electrons on 6 nuclei,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water 8 electrons on 3 nuclei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Molpro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workhorse fails: No convergence on all parts of the 3D grid when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using one single parameter set for CASSCF and MRCI. It appears impossible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to get a balanced PES.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Here I will show only 1D curves resulting from Wuppertal-Bonn MRDCI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	  calculations using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Gamess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-UK code.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- 1D curves show already part of the problem (many avoided crossings)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3ohro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620688"/>
            <a:ext cx="3354726" cy="2592288"/>
          </a:xfrm>
          <a:prstGeom prst="rect">
            <a:avLst/>
          </a:prstGeom>
        </p:spPr>
      </p:pic>
      <p:pic>
        <p:nvPicPr>
          <p:cNvPr id="6" name="Picture 5" descr="ch3ohr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45467" y="620689"/>
            <a:ext cx="3354725" cy="2592287"/>
          </a:xfrm>
          <a:prstGeom prst="rect">
            <a:avLst/>
          </a:prstGeom>
        </p:spPr>
      </p:pic>
      <p:pic>
        <p:nvPicPr>
          <p:cNvPr id="7" name="Picture 6" descr="ch3ohrc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08520" y="3290286"/>
            <a:ext cx="3347864" cy="2586986"/>
          </a:xfrm>
          <a:prstGeom prst="rect">
            <a:avLst/>
          </a:prstGeom>
        </p:spPr>
      </p:pic>
      <p:pic>
        <p:nvPicPr>
          <p:cNvPr id="8" name="Picture 7" descr="ch3ohaho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69802" y="620688"/>
            <a:ext cx="3354726" cy="2592288"/>
          </a:xfrm>
          <a:prstGeom prst="rect">
            <a:avLst/>
          </a:prstGeom>
        </p:spPr>
      </p:pic>
      <p:pic>
        <p:nvPicPr>
          <p:cNvPr id="9" name="Picture 8" descr="watroh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15816" y="3933056"/>
            <a:ext cx="3384376" cy="2615199"/>
          </a:xfrm>
          <a:prstGeom prst="rect">
            <a:avLst/>
          </a:prstGeom>
        </p:spPr>
      </p:pic>
      <p:pic>
        <p:nvPicPr>
          <p:cNvPr id="10" name="Picture 9" descr="watahoh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8623" y="3933056"/>
            <a:ext cx="3447913" cy="26642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95736" y="260648"/>
            <a:ext cx="5285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1D pot curves from MRDCI Calculations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242088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9712" y="242088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9712" y="5087833"/>
            <a:ext cx="720080" cy="285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28384" y="2420888"/>
            <a:ext cx="720080" cy="285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6056" y="573325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44408" y="573325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9712" y="2780928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baseline="-25000" dirty="0" err="1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en-US" sz="1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2080" y="2780928"/>
            <a:ext cx="410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baseline="-25000" dirty="0" err="1" smtClean="0">
                <a:latin typeface="Times New Roman" pitchFamily="18" charset="0"/>
                <a:cs typeface="Times New Roman" pitchFamily="18" charset="0"/>
              </a:rPr>
              <a:t>CO</a:t>
            </a:r>
            <a:endParaRPr lang="en-US" sz="1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5445224"/>
            <a:ext cx="410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1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36096" y="6237312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baseline="-25000" dirty="0" err="1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en-US" sz="1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16416" y="283319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COH</a:t>
            </a:r>
            <a:endParaRPr lang="en-US" sz="1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60432" y="623731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HOH</a:t>
            </a:r>
            <a:endParaRPr lang="en-US" sz="1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635896" y="3501008"/>
            <a:ext cx="64807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36096" y="3501008"/>
            <a:ext cx="6480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55976" y="3284984"/>
            <a:ext cx="40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A’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28184" y="328498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eng48to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8336"/>
            <a:ext cx="4499992" cy="3754720"/>
          </a:xfrm>
          <a:prstGeom prst="rect">
            <a:avLst/>
          </a:prstGeom>
        </p:spPr>
      </p:pic>
      <p:pic>
        <p:nvPicPr>
          <p:cNvPr id="5" name="Picture 4" descr="h2ochenk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3401616"/>
            <a:ext cx="5760640" cy="34563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1840" y="188640"/>
            <a:ext cx="2799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First absorption band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908720"/>
            <a:ext cx="83227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</a:t>
            </a:r>
          </a:p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16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OD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52321" y="3933056"/>
            <a:ext cx="792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HOD</a:t>
            </a:r>
          </a:p>
          <a:p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4265801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Isotope shifts in accord with OH/OD bond breaking (difference in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baseline="-25000" dirty="0" err="1" smtClean="0">
                <a:latin typeface="Times New Roman" pitchFamily="18" charset="0"/>
                <a:cs typeface="Times New Roman" pitchFamily="18" charset="0"/>
              </a:rPr>
              <a:t>zpt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for OH/OD ~ 500 cm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8064" y="1268760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band ~5kK to the blue of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OH band, largely  due to difference in ground state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– H and HO – H dissociation energies.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891</Words>
  <Application>Microsoft Office PowerPoint</Application>
  <PresentationFormat>On-screen Show (4:3)</PresentationFormat>
  <Paragraphs>204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leiden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 van hemert</dc:creator>
  <cp:lastModifiedBy>marc van hemert</cp:lastModifiedBy>
  <cp:revision>70</cp:revision>
  <dcterms:created xsi:type="dcterms:W3CDTF">2015-02-01T17:31:09Z</dcterms:created>
  <dcterms:modified xsi:type="dcterms:W3CDTF">2015-02-03T08:23:00Z</dcterms:modified>
</cp:coreProperties>
</file>