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6.bin" ContentType="application/vnd.openxmlformats-officedocument.oleObject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5" r:id="rId2"/>
  </p:sldMasterIdLst>
  <p:notesMasterIdLst>
    <p:notesMasterId r:id="rId61"/>
  </p:notesMasterIdLst>
  <p:handoutMasterIdLst>
    <p:handoutMasterId r:id="rId62"/>
  </p:handoutMasterIdLst>
  <p:sldIdLst>
    <p:sldId id="256" r:id="rId3"/>
    <p:sldId id="370" r:id="rId4"/>
    <p:sldId id="394" r:id="rId5"/>
    <p:sldId id="388" r:id="rId6"/>
    <p:sldId id="389" r:id="rId7"/>
    <p:sldId id="387" r:id="rId8"/>
    <p:sldId id="390" r:id="rId9"/>
    <p:sldId id="395" r:id="rId10"/>
    <p:sldId id="375" r:id="rId11"/>
    <p:sldId id="396" r:id="rId12"/>
    <p:sldId id="379" r:id="rId13"/>
    <p:sldId id="385" r:id="rId14"/>
    <p:sldId id="400" r:id="rId15"/>
    <p:sldId id="376" r:id="rId16"/>
    <p:sldId id="372" r:id="rId17"/>
    <p:sldId id="397" r:id="rId18"/>
    <p:sldId id="333" r:id="rId19"/>
    <p:sldId id="349" r:id="rId20"/>
    <p:sldId id="381" r:id="rId21"/>
    <p:sldId id="384" r:id="rId22"/>
    <p:sldId id="345" r:id="rId23"/>
    <p:sldId id="378" r:id="rId24"/>
    <p:sldId id="289" r:id="rId25"/>
    <p:sldId id="393" r:id="rId26"/>
    <p:sldId id="278" r:id="rId27"/>
    <p:sldId id="398" r:id="rId28"/>
    <p:sldId id="399" r:id="rId29"/>
    <p:sldId id="329" r:id="rId30"/>
    <p:sldId id="353" r:id="rId31"/>
    <p:sldId id="316" r:id="rId32"/>
    <p:sldId id="330" r:id="rId33"/>
    <p:sldId id="391" r:id="rId34"/>
    <p:sldId id="392" r:id="rId35"/>
    <p:sldId id="277" r:id="rId36"/>
    <p:sldId id="350" r:id="rId37"/>
    <p:sldId id="348" r:id="rId38"/>
    <p:sldId id="332" r:id="rId39"/>
    <p:sldId id="304" r:id="rId40"/>
    <p:sldId id="305" r:id="rId41"/>
    <p:sldId id="306" r:id="rId42"/>
    <p:sldId id="263" r:id="rId43"/>
    <p:sldId id="283" r:id="rId44"/>
    <p:sldId id="280" r:id="rId45"/>
    <p:sldId id="297" r:id="rId46"/>
    <p:sldId id="298" r:id="rId47"/>
    <p:sldId id="294" r:id="rId48"/>
    <p:sldId id="295" r:id="rId49"/>
    <p:sldId id="358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77" r:id="rId6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83531" autoAdjust="0"/>
  </p:normalViewPr>
  <p:slideViewPr>
    <p:cSldViewPr snapToGrid="0" snapToObjects="1">
      <p:cViewPr>
        <p:scale>
          <a:sx n="80" d="100"/>
          <a:sy n="80" d="100"/>
        </p:scale>
        <p:origin x="-165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1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6D81-CD1B-7F41-9F9C-15B85853FBC7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C36B5-64CA-2A4D-AFBC-58AF7752979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7490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D33F8-DADC-1445-84AD-5DD6E69FF6D9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EC61C-13DE-B04C-9CF9-F42FB375EAA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552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3AEA5D8A-F04E-DA48-BA52-EE08CD36C025}" type="slidenum">
              <a:rPr kumimoji="0" lang="en-US" altLang="zh-CN" sz="13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kumimoji="0" lang="en-US" altLang="zh-CN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kumimoji="0" lang="nl-NL" baseline="0" dirty="0" smtClean="0">
                <a:latin typeface="Times New Roman" charset="0"/>
              </a:rPr>
              <a:t>The story is start </a:t>
            </a:r>
            <a:r>
              <a:rPr kumimoji="0" lang="nl-NL" baseline="0" dirty="0" err="1" smtClean="0">
                <a:latin typeface="Times New Roman" charset="0"/>
              </a:rPr>
              <a:t>from</a:t>
            </a:r>
            <a:r>
              <a:rPr kumimoji="0" lang="nl-NL" baseline="0" dirty="0" smtClean="0">
                <a:latin typeface="Times New Roman" charset="0"/>
              </a:rPr>
              <a:t> 1989. </a:t>
            </a:r>
            <a:r>
              <a:rPr kumimoji="0" lang="nl-NL" baseline="0" dirty="0" err="1" smtClean="0">
                <a:latin typeface="Times New Roman" charset="0"/>
              </a:rPr>
              <a:t>Toma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Baer</a:t>
            </a:r>
            <a:r>
              <a:rPr kumimoji="0" lang="nl-NL" baseline="0" dirty="0" smtClean="0">
                <a:latin typeface="Times New Roman" charset="0"/>
              </a:rPr>
              <a:t> found </a:t>
            </a:r>
            <a:r>
              <a:rPr kumimoji="0" lang="nl-NL" baseline="0" dirty="0" err="1" smtClean="0">
                <a:latin typeface="Times New Roman" charset="0"/>
              </a:rPr>
              <a:t>some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vibrationally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excited</a:t>
            </a:r>
            <a:r>
              <a:rPr kumimoji="0" lang="nl-NL" baseline="0" dirty="0" smtClean="0">
                <a:latin typeface="Times New Roman" charset="0"/>
              </a:rPr>
              <a:t> H2 </a:t>
            </a:r>
            <a:r>
              <a:rPr kumimoji="0" lang="nl-NL" baseline="0" dirty="0" err="1" smtClean="0">
                <a:latin typeface="Times New Roman" charset="0"/>
              </a:rPr>
              <a:t>from</a:t>
            </a:r>
            <a:r>
              <a:rPr kumimoji="0" lang="nl-NL" baseline="0" dirty="0" smtClean="0">
                <a:latin typeface="Times New Roman" charset="0"/>
              </a:rPr>
              <a:t> or </a:t>
            </a:r>
            <a:r>
              <a:rPr kumimoji="0" lang="nl-NL" baseline="0" dirty="0" err="1" smtClean="0">
                <a:latin typeface="Times New Roman" charset="0"/>
              </a:rPr>
              <a:t>by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using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photodissocation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process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from</a:t>
            </a:r>
            <a:r>
              <a:rPr kumimoji="0" lang="nl-NL" baseline="0" dirty="0" smtClean="0">
                <a:latin typeface="Times New Roman" charset="0"/>
              </a:rPr>
              <a:t> H2S molecule. </a:t>
            </a:r>
            <a:r>
              <a:rPr kumimoji="0" lang="nl-NL" baseline="0" dirty="0" err="1" smtClean="0">
                <a:latin typeface="Times New Roman" charset="0"/>
              </a:rPr>
              <a:t>They</a:t>
            </a:r>
            <a:r>
              <a:rPr kumimoji="0" lang="nl-NL" baseline="0" dirty="0" smtClean="0">
                <a:latin typeface="Times New Roman" charset="0"/>
              </a:rPr>
              <a:t> </a:t>
            </a:r>
            <a:r>
              <a:rPr kumimoji="0" lang="nl-NL" baseline="0" dirty="0" err="1" smtClean="0">
                <a:latin typeface="Times New Roman" charset="0"/>
              </a:rPr>
              <a:t>find</a:t>
            </a:r>
            <a:r>
              <a:rPr kumimoji="0" lang="nl-NL" baseline="0" dirty="0" smtClean="0">
                <a:latin typeface="Times New Roman" charset="0"/>
              </a:rPr>
              <a:t> a series</a:t>
            </a:r>
            <a:r>
              <a:rPr kumimoji="0" lang="en-US" baseline="0" dirty="0" smtClean="0">
                <a:latin typeface="Times New Roman" charset="0"/>
              </a:rPr>
              <a:t> of </a:t>
            </a:r>
            <a:r>
              <a:rPr kumimoji="0" lang="en-US" baseline="0" dirty="0" err="1" smtClean="0">
                <a:latin typeface="Times New Roman" charset="0"/>
              </a:rPr>
              <a:t>trantionas</a:t>
            </a:r>
            <a:r>
              <a:rPr kumimoji="0" lang="en-US" baseline="0" dirty="0" smtClean="0">
                <a:latin typeface="Times New Roman" charset="0"/>
              </a:rPr>
              <a:t> from ground state to EF state. We want to </a:t>
            </a:r>
            <a:r>
              <a:rPr kumimoji="0" lang="en-US" baseline="0" dirty="0" err="1" smtClean="0">
                <a:latin typeface="Times New Roman" charset="0"/>
              </a:rPr>
              <a:t>comf</a:t>
            </a:r>
            <a:r>
              <a:rPr kumimoji="0" lang="en-US" altLang="zh-CN" baseline="0" dirty="0" err="1" smtClean="0">
                <a:latin typeface="Times New Roman" charset="0"/>
              </a:rPr>
              <a:t>irm</a:t>
            </a:r>
            <a:r>
              <a:rPr kumimoji="0" lang="en-US" altLang="zh-CN" baseline="0" dirty="0" smtClean="0">
                <a:latin typeface="Times New Roman" charset="0"/>
              </a:rPr>
              <a:t> their results.</a:t>
            </a:r>
            <a:endParaRPr kumimoji="0" lang="nl-NL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better</a:t>
            </a:r>
            <a:r>
              <a:rPr kumimoji="1" lang="en-US" altLang="zh-CN" baseline="0" dirty="0" smtClean="0"/>
              <a:t> than the theory</a:t>
            </a:r>
          </a:p>
          <a:p>
            <a:r>
              <a:rPr kumimoji="1" lang="en-US" altLang="zh-CN" dirty="0" smtClean="0"/>
              <a:t>No stark correction</a:t>
            </a:r>
          </a:p>
          <a:p>
            <a:r>
              <a:rPr kumimoji="1" lang="en-US" altLang="zh-CN" dirty="0" smtClean="0"/>
              <a:t>combination different -0.0056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7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better</a:t>
            </a:r>
            <a:r>
              <a:rPr kumimoji="1" lang="en-US" altLang="zh-CN" baseline="0" dirty="0" smtClean="0"/>
              <a:t> than the theory</a:t>
            </a:r>
          </a:p>
          <a:p>
            <a:r>
              <a:rPr kumimoji="1" lang="en-US" altLang="zh-CN" dirty="0" smtClean="0"/>
              <a:t>No stark correction</a:t>
            </a:r>
          </a:p>
          <a:p>
            <a:r>
              <a:rPr kumimoji="1" lang="en-US" altLang="zh-CN" dirty="0" smtClean="0"/>
              <a:t>combination different -0.0056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75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1ED3FFA2-32B2-814B-AAB4-BCD98F8A711E}" type="slidenum">
              <a:rPr kumimoji="0" lang="en-US" altLang="zh-CN" sz="1300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kumimoji="0" lang="en-US" altLang="zh-CN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nl-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1800" dirty="0" smtClean="0">
                <a:solidFill>
                  <a:srgbClr val="0099FF"/>
                </a:solidFill>
                <a:latin typeface="DejaVu Sans Condensed" charset="0"/>
                <a:cs typeface="DejaVu Sans" charset="0"/>
              </a:rPr>
              <a:t>Free-particle QED</a:t>
            </a:r>
          </a:p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120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electron anomalous magnetic moment  : </a:t>
            </a:r>
            <a:r>
              <a:rPr lang="en-US" altLang="zh-CN" sz="105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PRL 100, 120801 (2008)</a:t>
            </a:r>
          </a:p>
          <a:p>
            <a:pPr eaLnBrk="1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1200" dirty="0" err="1" smtClean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exp</a:t>
            </a:r>
            <a:r>
              <a:rPr lang="en-US" altLang="zh-CN" sz="1200" dirty="0" smtClean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-theory</a:t>
            </a:r>
            <a:r>
              <a:rPr lang="en-US" altLang="zh-CN" sz="1100" i="1" dirty="0" smtClean="0">
                <a:solidFill>
                  <a:srgbClr val="FF0000"/>
                </a:solidFill>
                <a:latin typeface="Standard Symbols L" charset="0"/>
                <a:cs typeface="DejaVu Sans" charset="0"/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: 7.7 x 10</a:t>
            </a:r>
            <a:r>
              <a:rPr lang="en-US" altLang="zh-CN" sz="1200" baseline="33000" dirty="0" smtClean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-10</a:t>
            </a:r>
            <a:r>
              <a:rPr lang="en-US" altLang="zh-CN" sz="120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                        ( </a:t>
            </a:r>
            <a:r>
              <a:rPr lang="en-US" altLang="zh-CN" sz="1200" i="1" dirty="0" smtClean="0">
                <a:solidFill>
                  <a:srgbClr val="4C4C4C"/>
                </a:solidFill>
                <a:latin typeface="Symbol" charset="0"/>
                <a:cs typeface="DejaVu Sans" charset="0"/>
              </a:rPr>
              <a:t>a</a:t>
            </a:r>
            <a:r>
              <a:rPr lang="en-US" altLang="zh-CN" sz="120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</a:t>
            </a:r>
            <a:r>
              <a:rPr lang="en-US" altLang="zh-CN" sz="105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from PRL 106, 080801 (2011) )</a:t>
            </a:r>
            <a:r>
              <a:rPr lang="en-US" altLang="zh-CN" sz="120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1627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0DD52834-BDCD-1D49-A39B-10565DFD5EAD}" type="slidenum">
              <a:rPr kumimoji="0" lang="en-US" altLang="zh-CN" sz="130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kumimoji="0" lang="en-US" altLang="zh-CN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nl-NL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J.</a:t>
            </a:r>
            <a:r>
              <a:rPr kumimoji="1" lang="en-US" altLang="zh-CN" baseline="0" dirty="0" smtClean="0"/>
              <a:t> Chem. Phys. 111, 3940(1999), </a:t>
            </a:r>
            <a:r>
              <a:rPr kumimoji="1" lang="en-US" altLang="zh-CN" baseline="0" dirty="0" err="1" smtClean="0"/>
              <a:t>X,Liu</a:t>
            </a:r>
            <a:r>
              <a:rPr kumimoji="1" lang="en-US" altLang="zh-CN" baseline="0" dirty="0" smtClean="0"/>
              <a:t>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7642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J.</a:t>
            </a:r>
            <a:r>
              <a:rPr kumimoji="1" lang="en-US" altLang="zh-CN" baseline="0" dirty="0" smtClean="0"/>
              <a:t> Chem. Phys. 111, 3940(1999), </a:t>
            </a:r>
            <a:r>
              <a:rPr kumimoji="1" lang="en-US" altLang="zh-CN" baseline="0" dirty="0" err="1" smtClean="0"/>
              <a:t>X,Liu</a:t>
            </a:r>
            <a:r>
              <a:rPr kumimoji="1" lang="en-US" altLang="zh-CN" baseline="0" dirty="0" smtClean="0"/>
              <a:t>.</a:t>
            </a:r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3456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J.</a:t>
            </a:r>
            <a:r>
              <a:rPr kumimoji="1" lang="en-US" altLang="zh-CN" baseline="0" dirty="0" smtClean="0"/>
              <a:t> Chem. Phys. 111, 3940(1999), </a:t>
            </a:r>
            <a:r>
              <a:rPr kumimoji="1" lang="en-US" altLang="zh-CN" baseline="0" dirty="0" err="1" smtClean="0"/>
              <a:t>X,Liu</a:t>
            </a:r>
            <a:r>
              <a:rPr kumimoji="1" lang="en-US" altLang="zh-CN" baseline="0" dirty="0" smtClean="0"/>
              <a:t>.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45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54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896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56602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666893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077185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487476" indent="-20514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 kumimoji="1" sz="2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fld id="{3AEA5D8A-F04E-DA48-BA52-EE08CD36C025}" type="slidenum">
              <a:rPr kumimoji="0" lang="en-US" altLang="zh-CN" sz="1300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kumimoji="0" lang="en-US" altLang="zh-CN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nl-NL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different energy shift on the energy level</a:t>
            </a:r>
            <a:r>
              <a:rPr kumimoji="1" lang="en-US" altLang="zh-CN" baseline="0" dirty="0" smtClean="0"/>
              <a:t> difference </a:t>
            </a:r>
            <a:r>
              <a:rPr kumimoji="1" lang="en-US" altLang="zh-CN" dirty="0" smtClean="0"/>
              <a:t>between two states.</a:t>
            </a:r>
          </a:p>
          <a:p>
            <a:r>
              <a:rPr kumimoji="1" lang="en-US" altLang="zh-CN" dirty="0" smtClean="0"/>
              <a:t>expectation value</a:t>
            </a:r>
          </a:p>
          <a:p>
            <a:r>
              <a:rPr kumimoji="1" lang="en-US" altLang="zh-CN" dirty="0" smtClean="0"/>
              <a:t>different</a:t>
            </a:r>
            <a:r>
              <a:rPr kumimoji="1" lang="en-US" altLang="zh-CN" baseline="0" dirty="0" smtClean="0"/>
              <a:t>ial effect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49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43246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mention the discharge</a:t>
            </a:r>
            <a:r>
              <a:rPr kumimoji="1" lang="en-US" altLang="zh-CN" baseline="0" dirty="0" smtClean="0"/>
              <a:t> valve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8995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787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 upper bound for the interaction strength a5 can be be obtained</a:t>
            </a:r>
          </a:p>
          <a:p>
            <a:r>
              <a:rPr kumimoji="1" lang="en-US" altLang="zh-CN" dirty="0" smtClean="0"/>
              <a:t>from the combined experimental–theoretical uncertainty</a:t>
            </a:r>
          </a:p>
          <a:p>
            <a:r>
              <a:rPr kumimoji="1" lang="en-US" altLang="zh-CN" dirty="0" err="1" smtClean="0"/>
              <a:t>dE</a:t>
            </a:r>
            <a:r>
              <a:rPr kumimoji="1" lang="en-US" altLang="zh-CN" dirty="0" smtClean="0"/>
              <a:t> for a particular transition by the relation a5 &lt; </a:t>
            </a:r>
            <a:r>
              <a:rPr kumimoji="1" lang="en-US" altLang="zh-CN" dirty="0" err="1" smtClean="0"/>
              <a:t>dE</a:t>
            </a:r>
            <a:r>
              <a:rPr kumimoji="1" lang="en-US" altLang="zh-CN" dirty="0" smtClean="0"/>
              <a:t>=ðN1N2DYkÞ</a:t>
            </a:r>
          </a:p>
          <a:p>
            <a:r>
              <a:rPr kumimoji="1" lang="en-US" altLang="zh-CN" dirty="0" smtClean="0"/>
              <a:t>mention that the high</a:t>
            </a:r>
            <a:r>
              <a:rPr kumimoji="1" lang="en-US" altLang="zh-CN" baseline="0" dirty="0" smtClean="0"/>
              <a:t>ly vibrational state will be more sensitive to the a5 than the HD+, although HD+ now is the most accurate measurement.</a:t>
            </a:r>
          </a:p>
          <a:p>
            <a:r>
              <a:rPr kumimoji="1" lang="en-US" altLang="zh-CN" baseline="0" dirty="0" smtClean="0"/>
              <a:t>stringent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57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0577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better</a:t>
            </a:r>
            <a:r>
              <a:rPr kumimoji="1" lang="en-US" altLang="zh-CN" baseline="0" dirty="0" smtClean="0"/>
              <a:t> than the theory</a:t>
            </a:r>
          </a:p>
          <a:p>
            <a:r>
              <a:rPr kumimoji="1" lang="en-US" altLang="zh-CN" dirty="0" smtClean="0"/>
              <a:t>No stark correction</a:t>
            </a:r>
          </a:p>
          <a:p>
            <a:r>
              <a:rPr kumimoji="1" lang="en-US" altLang="zh-CN" dirty="0" smtClean="0"/>
              <a:t>combination different -0.0056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58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7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give an impression of the scale of the corrections.</a:t>
            </a:r>
          </a:p>
          <a:p>
            <a:r>
              <a:rPr kumimoji="1" lang="en-US" altLang="zh-CN" dirty="0" smtClean="0"/>
              <a:t>mention the breakthrough</a:t>
            </a:r>
            <a:r>
              <a:rPr kumimoji="1" lang="en-US" altLang="zh-CN" baseline="0" dirty="0" smtClean="0"/>
              <a:t> of theoretical calculations</a:t>
            </a:r>
          </a:p>
          <a:p>
            <a:r>
              <a:rPr kumimoji="1" lang="en-US" altLang="zh-CN" baseline="0" dirty="0" err="1" smtClean="0"/>
              <a:t>Komasa</a:t>
            </a:r>
            <a:r>
              <a:rPr kumimoji="1" lang="en-US" altLang="zh-CN" baseline="0" dirty="0" smtClean="0"/>
              <a:t> group use full </a:t>
            </a:r>
            <a:r>
              <a:rPr kumimoji="1" lang="en-US" altLang="zh-CN" baseline="0" dirty="0" err="1" smtClean="0"/>
              <a:t>ab</a:t>
            </a:r>
            <a:r>
              <a:rPr kumimoji="1" lang="en-US" altLang="zh-CN" baseline="0" dirty="0" smtClean="0"/>
              <a:t>-initio calculation</a:t>
            </a:r>
          </a:p>
          <a:p>
            <a:r>
              <a:rPr kumimoji="1" lang="en-US" altLang="zh-CN" baseline="0" dirty="0" smtClean="0"/>
              <a:t>perturb </a:t>
            </a:r>
            <a:r>
              <a:rPr kumimoji="1" lang="en-US" altLang="zh-CN" baseline="0" dirty="0" err="1" smtClean="0"/>
              <a:t>pertur-ba-tive</a:t>
            </a:r>
            <a:r>
              <a:rPr kumimoji="1" lang="en-US" altLang="zh-CN" baseline="0" dirty="0" smtClean="0"/>
              <a:t> </a:t>
            </a:r>
          </a:p>
          <a:p>
            <a:r>
              <a:rPr kumimoji="1" lang="en-US" altLang="zh-CN" baseline="0" dirty="0" smtClean="0"/>
              <a:t>relativity re-la-</a:t>
            </a:r>
            <a:r>
              <a:rPr kumimoji="1" lang="en-US" altLang="zh-CN" baseline="0" dirty="0" err="1" smtClean="0"/>
              <a:t>ti</a:t>
            </a:r>
            <a:r>
              <a:rPr kumimoji="1" lang="en-US" altLang="zh-CN" baseline="0" dirty="0" smtClean="0"/>
              <a:t>-</a:t>
            </a:r>
            <a:r>
              <a:rPr kumimoji="1" lang="en-US" altLang="zh-CN" baseline="0" dirty="0" err="1" smtClean="0"/>
              <a:t>vis</a:t>
            </a:r>
            <a:r>
              <a:rPr kumimoji="1" lang="en-US" altLang="zh-CN" baseline="0" dirty="0" smtClean="0"/>
              <a:t>-tic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330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. Since molecular (and atomic) structure</a:t>
            </a:r>
          </a:p>
          <a:p>
            <a:r>
              <a:rPr kumimoji="1" lang="en-US" altLang="zh-CN" dirty="0" smtClean="0"/>
              <a:t>is dominated by the electromagnetic interaction, with the effects of</a:t>
            </a:r>
          </a:p>
          <a:p>
            <a:r>
              <a:rPr kumimoji="1" lang="en-US" altLang="zh-CN" dirty="0" smtClean="0"/>
              <a:t>the strong-, weak- and gravitational forces many orders of magnitudes</a:t>
            </a:r>
          </a:p>
          <a:p>
            <a:r>
              <a:rPr kumimoji="1" lang="en-US" altLang="zh-CN" dirty="0" smtClean="0"/>
              <a:t>weaker (at least for light systems as hydrogen, where weak</a:t>
            </a:r>
          </a:p>
          <a:p>
            <a:r>
              <a:rPr kumimoji="1" lang="en-US" altLang="zh-CN" dirty="0" smtClean="0"/>
              <a:t>force effects are not yet detectable), any discrepancy between measurements</a:t>
            </a:r>
          </a:p>
          <a:p>
            <a:r>
              <a:rPr kumimoji="1" lang="en-US" altLang="zh-CN" dirty="0" smtClean="0"/>
              <a:t>and theory points to new physics.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531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Journal of Chemical Physics </a:t>
            </a: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1989,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91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(10), 6113-6119.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Steadman, J.; Baer, T.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463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Journal of Chemical Physics </a:t>
            </a:r>
            <a:r>
              <a:rPr lang="en-US" altLang="zh-CN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1989,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91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(10), 6113-6119.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Steadman, J.; Baer, T.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463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545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545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high resolution scan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EC61C-13DE-B04C-9CF9-F42FB375EAA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656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17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96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491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803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481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67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113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73514"/>
            <a:ext cx="82278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5" y="1605095"/>
            <a:ext cx="8227871" cy="219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3935720"/>
            <a:ext cx="8227871" cy="2193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8E7C-1116-414A-A76E-B2799AA9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7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71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328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65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22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970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542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024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0722A71-CA1E-C344-979D-8491D994F43C}" type="datetimeFigureOut">
              <a:rPr kumimoji="1" lang="zh-CN" altLang="en-US" smtClean="0"/>
              <a:t>15-2-4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7917436-308B-5746-B3B1-B694063085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53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5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55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0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1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emf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1.emf"/><Relationship Id="rId6" Type="http://schemas.openxmlformats.org/officeDocument/2006/relationships/image" Target="../media/image6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301" y="3721269"/>
            <a:ext cx="7772400" cy="1470025"/>
          </a:xfrm>
          <a:effectLst/>
        </p:spPr>
        <p:txBody>
          <a:bodyPr>
            <a:noAutofit/>
          </a:bodyPr>
          <a:lstStyle/>
          <a:p>
            <a:r>
              <a:rPr lang="en-US" altLang="zh-CN" sz="4000" dirty="0">
                <a:effectLst/>
              </a:rPr>
              <a:t>Production of </a:t>
            </a:r>
            <a:r>
              <a:rPr lang="en-US" altLang="zh-CN" sz="4000" dirty="0" err="1">
                <a:effectLst/>
              </a:rPr>
              <a:t>vibrationally</a:t>
            </a:r>
            <a:r>
              <a:rPr lang="en-US" altLang="zh-CN" sz="4000" dirty="0">
                <a:effectLst/>
              </a:rPr>
              <a:t> hot H</a:t>
            </a:r>
            <a:r>
              <a:rPr lang="en-US" altLang="zh-CN" sz="4000" baseline="-25000" dirty="0">
                <a:effectLst/>
              </a:rPr>
              <a:t>2</a:t>
            </a:r>
            <a:r>
              <a:rPr lang="en-US" altLang="zh-CN" sz="4000" dirty="0">
                <a:effectLst/>
              </a:rPr>
              <a:t> (v=10–14) from H</a:t>
            </a:r>
            <a:r>
              <a:rPr lang="en-US" altLang="zh-CN" sz="4000" baseline="-25000" dirty="0">
                <a:effectLst/>
              </a:rPr>
              <a:t>2</a:t>
            </a:r>
            <a:r>
              <a:rPr lang="en-US" altLang="zh-CN" sz="4000" dirty="0">
                <a:effectLst/>
              </a:rPr>
              <a:t>S photolysis</a:t>
            </a:r>
            <a:endParaRPr lang="en-IN" altLang="zh-CN" sz="4000" dirty="0"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4589" y="5585654"/>
            <a:ext cx="7754112" cy="484632"/>
          </a:xfrm>
        </p:spPr>
        <p:txBody>
          <a:bodyPr>
            <a:noAutofit/>
          </a:bodyPr>
          <a:lstStyle/>
          <a:p>
            <a:r>
              <a:rPr kumimoji="1"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Mingli Niu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" y="3409"/>
            <a:ext cx="1172529" cy="11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87" y="6228029"/>
            <a:ext cx="2391153" cy="5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8273" r="18032"/>
          <a:stretch/>
        </p:blipFill>
        <p:spPr>
          <a:xfrm>
            <a:off x="6493781" y="0"/>
            <a:ext cx="2652889" cy="7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8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0"/>
    </mc:Choice>
    <mc:Fallback>
      <p:transition xmlns:p14="http://schemas.microsoft.com/office/powerpoint/2010/main" spd="slow" advTm="49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  <p:grpSp>
        <p:nvGrpSpPr>
          <p:cNvPr id="2" name="组 1"/>
          <p:cNvGrpSpPr>
            <a:grpSpLocks noChangeAspect="1"/>
          </p:cNvGrpSpPr>
          <p:nvPr/>
        </p:nvGrpSpPr>
        <p:grpSpPr>
          <a:xfrm>
            <a:off x="232365" y="1699605"/>
            <a:ext cx="4401756" cy="4604642"/>
            <a:chOff x="635065" y="2339494"/>
            <a:chExt cx="3851548" cy="40290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65" y="2339494"/>
              <a:ext cx="3851548" cy="4029074"/>
            </a:xfrm>
            <a:prstGeom prst="rect">
              <a:avLst/>
            </a:prstGeom>
          </p:spPr>
        </p:pic>
        <p:cxnSp>
          <p:nvCxnSpPr>
            <p:cNvPr id="8" name="直线连接符 7"/>
            <p:cNvCxnSpPr/>
            <p:nvPr/>
          </p:nvCxnSpPr>
          <p:spPr>
            <a:xfrm>
              <a:off x="3066949" y="4823762"/>
              <a:ext cx="613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964763" y="4785090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H</a:t>
              </a:r>
              <a:r>
                <a:rPr kumimoji="1" lang="en-US" altLang="zh-CN" sz="1400" baseline="-25000" dirty="0" smtClean="0"/>
                <a:t>2</a:t>
              </a:r>
              <a:r>
                <a:rPr kumimoji="1" lang="en-US" altLang="zh-CN" sz="1400" dirty="0" smtClean="0"/>
                <a:t>+S(</a:t>
              </a:r>
              <a:r>
                <a:rPr kumimoji="1" lang="en-US" altLang="zh-CN" sz="1400" baseline="30000" dirty="0" smtClean="0"/>
                <a:t>1</a:t>
              </a:r>
              <a:r>
                <a:rPr kumimoji="1" lang="en-US" altLang="zh-CN" sz="1400" dirty="0" smtClean="0"/>
                <a:t>S)</a:t>
              </a:r>
              <a:endParaRPr kumimoji="1" lang="zh-CN" altLang="en-US" sz="1400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84265" y="5195547"/>
              <a:ext cx="63741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</a:rPr>
                <a:t>H</a:t>
              </a:r>
              <a:r>
                <a:rPr kumimoji="1" lang="en-US" altLang="zh-CN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S</a:t>
              </a:r>
              <a:endParaRPr kumimoji="1"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4761338" y="1568702"/>
            <a:ext cx="4082572" cy="4881957"/>
            <a:chOff x="4714874" y="1429292"/>
            <a:chExt cx="4082572" cy="48819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4874" y="1429292"/>
              <a:ext cx="4082572" cy="488195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418278" y="3644886"/>
              <a:ext cx="480069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</a:rPr>
                <a:t>H</a:t>
              </a:r>
              <a:r>
                <a:rPr kumimoji="1" lang="en-US" altLang="zh-CN" sz="2400" baseline="-25000" dirty="0" smtClean="0">
                  <a:solidFill>
                    <a:srgbClr val="FF0000"/>
                  </a:solidFill>
                </a:rPr>
                <a:t>2</a:t>
              </a:r>
              <a:endParaRPr kumimoji="1"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2-photon photolysis of H</a:t>
            </a:r>
            <a:r>
              <a:rPr kumimoji="0" lang="en-US" altLang="zh-CN" sz="4000" baseline="-25000" dirty="0" smtClean="0">
                <a:effectLst/>
                <a:cs typeface="DejaVu Sans" charset="0"/>
              </a:rPr>
              <a:t>2</a:t>
            </a:r>
            <a:r>
              <a:rPr kumimoji="0" lang="en-US" altLang="zh-CN" sz="4000" dirty="0" smtClean="0">
                <a:effectLst/>
                <a:cs typeface="DejaVu Sans" charset="0"/>
              </a:rPr>
              <a:t>S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7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527" y="1118769"/>
            <a:ext cx="4073465" cy="5407876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476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Excitation scheme; multiple photons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578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dirty="0">
                <a:effectLst/>
              </a:rPr>
              <a:t>Present </a:t>
            </a:r>
            <a:r>
              <a:rPr kumimoji="1" lang="en-US" altLang="zh-CN" sz="4000" dirty="0" smtClean="0">
                <a:effectLst/>
              </a:rPr>
              <a:t>work</a:t>
            </a:r>
            <a:r>
              <a:rPr kumimoji="1" lang="en-US" altLang="zh-CN" sz="4400" dirty="0" smtClean="0">
                <a:effectLst/>
              </a:rPr>
              <a:t>: </a:t>
            </a:r>
            <a:r>
              <a:rPr kumimoji="1" lang="en-US" altLang="zh-CN" sz="3600" dirty="0" smtClean="0">
                <a:effectLst/>
              </a:rPr>
              <a:t>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(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high-v</a:t>
            </a:r>
            <a:r>
              <a:rPr kumimoji="1" lang="en-US" altLang="zh-CN" sz="3600" dirty="0" smtClean="0">
                <a:effectLst/>
              </a:rPr>
              <a:t>) from</a:t>
            </a:r>
            <a:r>
              <a:rPr kumimoji="1" lang="en-US" altLang="zh-CN" sz="4400" dirty="0" smtClean="0">
                <a:effectLst/>
              </a:rPr>
              <a:t> </a:t>
            </a:r>
            <a:r>
              <a:rPr kumimoji="1" lang="en-US" altLang="zh-CN" sz="3600" dirty="0" smtClean="0">
                <a:effectLst/>
              </a:rPr>
              <a:t>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S molecule</a:t>
            </a:r>
            <a:endParaRPr kumimoji="1" lang="zh-CN" altLang="en-US" sz="3600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  <p:sp>
        <p:nvSpPr>
          <p:cNvPr id="16" name="上箭头 15"/>
          <p:cNvSpPr/>
          <p:nvPr/>
        </p:nvSpPr>
        <p:spPr>
          <a:xfrm>
            <a:off x="3130381" y="4027203"/>
            <a:ext cx="503344" cy="7099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上箭头 23"/>
          <p:cNvSpPr/>
          <p:nvPr/>
        </p:nvSpPr>
        <p:spPr>
          <a:xfrm rot="5400000">
            <a:off x="4867204" y="3044362"/>
            <a:ext cx="503344" cy="7099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2" name="组 41"/>
          <p:cNvGrpSpPr/>
          <p:nvPr/>
        </p:nvGrpSpPr>
        <p:grpSpPr>
          <a:xfrm rot="9780000">
            <a:off x="2882735" y="4979831"/>
            <a:ext cx="254054" cy="253277"/>
            <a:chOff x="4409208" y="16723742"/>
            <a:chExt cx="576064" cy="576064"/>
          </a:xfrm>
        </p:grpSpPr>
        <p:sp>
          <p:nvSpPr>
            <p:cNvPr id="216" name="椭圆 215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" name="组 42"/>
          <p:cNvGrpSpPr/>
          <p:nvPr/>
        </p:nvGrpSpPr>
        <p:grpSpPr>
          <a:xfrm rot="21000000">
            <a:off x="3263817" y="4948339"/>
            <a:ext cx="254054" cy="253277"/>
            <a:chOff x="4409208" y="16723742"/>
            <a:chExt cx="576064" cy="576064"/>
          </a:xfrm>
        </p:grpSpPr>
        <p:sp>
          <p:nvSpPr>
            <p:cNvPr id="213" name="椭圆 212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组 43"/>
          <p:cNvGrpSpPr/>
          <p:nvPr/>
        </p:nvGrpSpPr>
        <p:grpSpPr>
          <a:xfrm rot="20280000">
            <a:off x="3225481" y="5296594"/>
            <a:ext cx="254054" cy="253277"/>
            <a:chOff x="4409208" y="16723742"/>
            <a:chExt cx="576064" cy="576064"/>
          </a:xfrm>
        </p:grpSpPr>
        <p:sp>
          <p:nvSpPr>
            <p:cNvPr id="210" name="椭圆 209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 44"/>
          <p:cNvGrpSpPr/>
          <p:nvPr/>
        </p:nvGrpSpPr>
        <p:grpSpPr>
          <a:xfrm rot="2040000">
            <a:off x="1548950" y="5676509"/>
            <a:ext cx="254054" cy="253277"/>
            <a:chOff x="4409208" y="16723742"/>
            <a:chExt cx="576064" cy="576064"/>
          </a:xfrm>
        </p:grpSpPr>
        <p:sp>
          <p:nvSpPr>
            <p:cNvPr id="207" name="椭圆 206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2311113" y="5359913"/>
            <a:ext cx="254054" cy="253277"/>
            <a:chOff x="4409208" y="16723742"/>
            <a:chExt cx="576064" cy="576064"/>
          </a:xfrm>
        </p:grpSpPr>
        <p:sp>
          <p:nvSpPr>
            <p:cNvPr id="204" name="椭圆 203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7" name="组 46"/>
          <p:cNvGrpSpPr/>
          <p:nvPr/>
        </p:nvGrpSpPr>
        <p:grpSpPr>
          <a:xfrm rot="13500000">
            <a:off x="2512940" y="4905426"/>
            <a:ext cx="253277" cy="254054"/>
            <a:chOff x="4409208" y="16723742"/>
            <a:chExt cx="576064" cy="576064"/>
          </a:xfrm>
        </p:grpSpPr>
        <p:sp>
          <p:nvSpPr>
            <p:cNvPr id="201" name="椭圆 200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 rot="6120000">
            <a:off x="3645287" y="5011269"/>
            <a:ext cx="253277" cy="254054"/>
            <a:chOff x="4409208" y="16723742"/>
            <a:chExt cx="576064" cy="576064"/>
          </a:xfrm>
        </p:grpSpPr>
        <p:sp>
          <p:nvSpPr>
            <p:cNvPr id="198" name="椭圆 197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9" name="组 48"/>
          <p:cNvGrpSpPr/>
          <p:nvPr/>
        </p:nvGrpSpPr>
        <p:grpSpPr>
          <a:xfrm rot="1260000">
            <a:off x="4115921" y="4979998"/>
            <a:ext cx="254054" cy="253277"/>
            <a:chOff x="4409208" y="16723742"/>
            <a:chExt cx="576064" cy="576064"/>
          </a:xfrm>
        </p:grpSpPr>
        <p:sp>
          <p:nvSpPr>
            <p:cNvPr id="195" name="椭圆 194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 rot="14880000">
            <a:off x="3670465" y="5391184"/>
            <a:ext cx="253277" cy="254054"/>
            <a:chOff x="4409208" y="16723742"/>
            <a:chExt cx="576064" cy="576064"/>
          </a:xfrm>
        </p:grpSpPr>
        <p:sp>
          <p:nvSpPr>
            <p:cNvPr id="192" name="椭圆 191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4025980" y="5359913"/>
            <a:ext cx="254054" cy="253277"/>
            <a:chOff x="4409208" y="16723742"/>
            <a:chExt cx="576064" cy="576064"/>
          </a:xfrm>
        </p:grpSpPr>
        <p:sp>
          <p:nvSpPr>
            <p:cNvPr id="189" name="椭圆 188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2" name="组 51"/>
          <p:cNvGrpSpPr/>
          <p:nvPr/>
        </p:nvGrpSpPr>
        <p:grpSpPr>
          <a:xfrm rot="2820000">
            <a:off x="2120961" y="5106248"/>
            <a:ext cx="253277" cy="254054"/>
            <a:chOff x="4409208" y="16723742"/>
            <a:chExt cx="576064" cy="576064"/>
          </a:xfrm>
        </p:grpSpPr>
        <p:sp>
          <p:nvSpPr>
            <p:cNvPr id="186" name="椭圆 185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1612464" y="4979998"/>
            <a:ext cx="254054" cy="253277"/>
            <a:chOff x="4409208" y="16723742"/>
            <a:chExt cx="576064" cy="576064"/>
          </a:xfrm>
        </p:grpSpPr>
        <p:sp>
          <p:nvSpPr>
            <p:cNvPr id="183" name="椭圆 182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4" name="组 53"/>
          <p:cNvGrpSpPr/>
          <p:nvPr/>
        </p:nvGrpSpPr>
        <p:grpSpPr>
          <a:xfrm rot="13740000">
            <a:off x="1803393" y="5359525"/>
            <a:ext cx="253277" cy="254054"/>
            <a:chOff x="4409208" y="16723742"/>
            <a:chExt cx="576064" cy="576064"/>
          </a:xfrm>
        </p:grpSpPr>
        <p:sp>
          <p:nvSpPr>
            <p:cNvPr id="180" name="椭圆 179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5" name="组 54"/>
          <p:cNvGrpSpPr/>
          <p:nvPr/>
        </p:nvGrpSpPr>
        <p:grpSpPr>
          <a:xfrm rot="18900000">
            <a:off x="2586027" y="5739829"/>
            <a:ext cx="254054" cy="253277"/>
            <a:chOff x="4409208" y="16723742"/>
            <a:chExt cx="576064" cy="576064"/>
          </a:xfrm>
        </p:grpSpPr>
        <p:sp>
          <p:nvSpPr>
            <p:cNvPr id="177" name="椭圆 176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6" name="组 55"/>
          <p:cNvGrpSpPr/>
          <p:nvPr/>
        </p:nvGrpSpPr>
        <p:grpSpPr>
          <a:xfrm rot="11700000">
            <a:off x="3362295" y="5708169"/>
            <a:ext cx="254054" cy="253277"/>
            <a:chOff x="4409208" y="16723742"/>
            <a:chExt cx="576064" cy="576064"/>
          </a:xfrm>
        </p:grpSpPr>
        <p:sp>
          <p:nvSpPr>
            <p:cNvPr id="174" name="椭圆 173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7" name="组 56"/>
          <p:cNvGrpSpPr/>
          <p:nvPr/>
        </p:nvGrpSpPr>
        <p:grpSpPr>
          <a:xfrm rot="3420000">
            <a:off x="3723623" y="5707780"/>
            <a:ext cx="253277" cy="254054"/>
            <a:chOff x="4409208" y="16723742"/>
            <a:chExt cx="576064" cy="576064"/>
          </a:xfrm>
        </p:grpSpPr>
        <p:sp>
          <p:nvSpPr>
            <p:cNvPr id="171" name="椭圆 170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 rot="12420000">
            <a:off x="4153007" y="5739829"/>
            <a:ext cx="254054" cy="253277"/>
            <a:chOff x="4409208" y="16723742"/>
            <a:chExt cx="576064" cy="576064"/>
          </a:xfrm>
        </p:grpSpPr>
        <p:sp>
          <p:nvSpPr>
            <p:cNvPr id="168" name="椭圆 167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9" name="组 58"/>
          <p:cNvGrpSpPr/>
          <p:nvPr/>
        </p:nvGrpSpPr>
        <p:grpSpPr>
          <a:xfrm rot="7320000">
            <a:off x="2041946" y="5644461"/>
            <a:ext cx="253277" cy="254054"/>
            <a:chOff x="4409208" y="16723742"/>
            <a:chExt cx="576064" cy="576064"/>
          </a:xfrm>
        </p:grpSpPr>
        <p:sp>
          <p:nvSpPr>
            <p:cNvPr id="165" name="椭圆 164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0" name="组 59"/>
          <p:cNvGrpSpPr/>
          <p:nvPr/>
        </p:nvGrpSpPr>
        <p:grpSpPr>
          <a:xfrm rot="17698987">
            <a:off x="6530207" y="3312178"/>
            <a:ext cx="148264" cy="95270"/>
            <a:chOff x="4276603" y="14502904"/>
            <a:chExt cx="337218" cy="216024"/>
          </a:xfrm>
        </p:grpSpPr>
        <p:sp>
          <p:nvSpPr>
            <p:cNvPr id="163" name="椭圆 162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1" name="组 70"/>
          <p:cNvGrpSpPr/>
          <p:nvPr/>
        </p:nvGrpSpPr>
        <p:grpSpPr>
          <a:xfrm rot="2558734">
            <a:off x="4007091" y="3248373"/>
            <a:ext cx="148719" cy="94979"/>
            <a:chOff x="4276603" y="14502904"/>
            <a:chExt cx="337218" cy="216024"/>
          </a:xfrm>
        </p:grpSpPr>
        <p:sp>
          <p:nvSpPr>
            <p:cNvPr id="141" name="椭圆 14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2" name="组 71"/>
          <p:cNvGrpSpPr/>
          <p:nvPr/>
        </p:nvGrpSpPr>
        <p:grpSpPr>
          <a:xfrm>
            <a:off x="6823530" y="3441284"/>
            <a:ext cx="148719" cy="94979"/>
            <a:chOff x="4276603" y="14502904"/>
            <a:chExt cx="337218" cy="216024"/>
          </a:xfrm>
        </p:grpSpPr>
        <p:sp>
          <p:nvSpPr>
            <p:cNvPr id="139" name="椭圆 13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6410232" y="2843084"/>
            <a:ext cx="148719" cy="94979"/>
            <a:chOff x="4276603" y="14502904"/>
            <a:chExt cx="337218" cy="216024"/>
          </a:xfrm>
        </p:grpSpPr>
        <p:sp>
          <p:nvSpPr>
            <p:cNvPr id="137" name="椭圆 13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4" name="组 73"/>
          <p:cNvGrpSpPr/>
          <p:nvPr/>
        </p:nvGrpSpPr>
        <p:grpSpPr>
          <a:xfrm rot="3956715">
            <a:off x="7016136" y="2920288"/>
            <a:ext cx="148264" cy="95270"/>
            <a:chOff x="4276603" y="14502904"/>
            <a:chExt cx="337218" cy="216024"/>
          </a:xfrm>
        </p:grpSpPr>
        <p:sp>
          <p:nvSpPr>
            <p:cNvPr id="135" name="椭圆 134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5" name="组 74"/>
          <p:cNvGrpSpPr/>
          <p:nvPr/>
        </p:nvGrpSpPr>
        <p:grpSpPr>
          <a:xfrm rot="7120882">
            <a:off x="6507114" y="3805484"/>
            <a:ext cx="148264" cy="95270"/>
            <a:chOff x="4276603" y="14502904"/>
            <a:chExt cx="337218" cy="216024"/>
          </a:xfrm>
        </p:grpSpPr>
        <p:sp>
          <p:nvSpPr>
            <p:cNvPr id="133" name="椭圆 132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6" name="组 75"/>
          <p:cNvGrpSpPr/>
          <p:nvPr/>
        </p:nvGrpSpPr>
        <p:grpSpPr>
          <a:xfrm>
            <a:off x="5735568" y="3212622"/>
            <a:ext cx="148719" cy="94979"/>
            <a:chOff x="4276603" y="14502904"/>
            <a:chExt cx="337218" cy="216024"/>
          </a:xfrm>
        </p:grpSpPr>
        <p:sp>
          <p:nvSpPr>
            <p:cNvPr id="131" name="椭圆 13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7" name="组 76"/>
          <p:cNvGrpSpPr/>
          <p:nvPr/>
        </p:nvGrpSpPr>
        <p:grpSpPr>
          <a:xfrm rot="19424174">
            <a:off x="2691676" y="3376563"/>
            <a:ext cx="148719" cy="94979"/>
            <a:chOff x="4276603" y="14502904"/>
            <a:chExt cx="337218" cy="216024"/>
          </a:xfrm>
        </p:grpSpPr>
        <p:sp>
          <p:nvSpPr>
            <p:cNvPr id="129" name="椭圆 12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8" name="组 77"/>
          <p:cNvGrpSpPr/>
          <p:nvPr/>
        </p:nvGrpSpPr>
        <p:grpSpPr>
          <a:xfrm rot="8190446">
            <a:off x="6053623" y="3602178"/>
            <a:ext cx="148719" cy="94979"/>
            <a:chOff x="4276603" y="14502904"/>
            <a:chExt cx="337218" cy="216024"/>
          </a:xfrm>
        </p:grpSpPr>
        <p:sp>
          <p:nvSpPr>
            <p:cNvPr id="127" name="椭圆 12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495597" y="5189367"/>
            <a:ext cx="81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S</a:t>
            </a:r>
            <a:endParaRPr kumimoji="1" lang="zh-CN" altLang="en-US" sz="2000" dirty="0"/>
          </a:p>
        </p:txBody>
      </p:sp>
      <p:sp>
        <p:nvSpPr>
          <p:cNvPr id="87" name="文本框 86"/>
          <p:cNvSpPr txBox="1"/>
          <p:nvPr/>
        </p:nvSpPr>
        <p:spPr>
          <a:xfrm>
            <a:off x="46308" y="2983215"/>
            <a:ext cx="182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(X,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v=10-14</a:t>
            </a:r>
            <a:r>
              <a:rPr kumimoji="1" lang="en-US" altLang="zh-CN" sz="2000" dirty="0" smtClean="0"/>
              <a:t>),</a:t>
            </a:r>
          </a:p>
          <a:p>
            <a:r>
              <a:rPr kumimoji="1" lang="en-US" altLang="zh-CN" sz="2000" dirty="0" smtClean="0"/>
              <a:t>S(</a:t>
            </a:r>
            <a:r>
              <a:rPr kumimoji="1" lang="en-US" altLang="zh-CN" sz="2000" baseline="30000" dirty="0" smtClean="0"/>
              <a:t>1</a:t>
            </a:r>
            <a:r>
              <a:rPr kumimoji="1" lang="en-US" altLang="zh-CN" sz="2000" dirty="0" smtClean="0"/>
              <a:t>D)</a:t>
            </a:r>
            <a:endParaRPr kumimoji="1" lang="zh-CN" altLang="en-US" sz="2000" dirty="0"/>
          </a:p>
        </p:txBody>
      </p:sp>
      <p:grpSp>
        <p:nvGrpSpPr>
          <p:cNvPr id="88" name="组 87"/>
          <p:cNvGrpSpPr/>
          <p:nvPr/>
        </p:nvGrpSpPr>
        <p:grpSpPr>
          <a:xfrm rot="8110684">
            <a:off x="3546984" y="3604264"/>
            <a:ext cx="148719" cy="94979"/>
            <a:chOff x="4276603" y="14502904"/>
            <a:chExt cx="337218" cy="216024"/>
          </a:xfrm>
        </p:grpSpPr>
        <p:sp>
          <p:nvSpPr>
            <p:cNvPr id="111" name="椭圆 11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9" name="组 88"/>
          <p:cNvGrpSpPr/>
          <p:nvPr/>
        </p:nvGrpSpPr>
        <p:grpSpPr>
          <a:xfrm rot="11155909">
            <a:off x="3042798" y="2913205"/>
            <a:ext cx="148719" cy="94979"/>
            <a:chOff x="4276603" y="14502904"/>
            <a:chExt cx="337218" cy="216024"/>
          </a:xfrm>
        </p:grpSpPr>
        <p:sp>
          <p:nvSpPr>
            <p:cNvPr id="109" name="椭圆 10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0" name="组 89"/>
          <p:cNvGrpSpPr/>
          <p:nvPr/>
        </p:nvGrpSpPr>
        <p:grpSpPr>
          <a:xfrm rot="7229586">
            <a:off x="6235751" y="3232126"/>
            <a:ext cx="148264" cy="95270"/>
            <a:chOff x="4276603" y="14502904"/>
            <a:chExt cx="337218" cy="216024"/>
          </a:xfrm>
        </p:grpSpPr>
        <p:sp>
          <p:nvSpPr>
            <p:cNvPr id="107" name="椭圆 10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1" name="组 90"/>
          <p:cNvGrpSpPr/>
          <p:nvPr/>
        </p:nvGrpSpPr>
        <p:grpSpPr>
          <a:xfrm rot="19445661">
            <a:off x="3741315" y="3072089"/>
            <a:ext cx="148719" cy="94979"/>
            <a:chOff x="4276603" y="14502904"/>
            <a:chExt cx="337218" cy="216024"/>
          </a:xfrm>
        </p:grpSpPr>
        <p:sp>
          <p:nvSpPr>
            <p:cNvPr id="105" name="椭圆 104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4" name="组 93"/>
          <p:cNvGrpSpPr/>
          <p:nvPr/>
        </p:nvGrpSpPr>
        <p:grpSpPr>
          <a:xfrm rot="4474904">
            <a:off x="7024222" y="3815396"/>
            <a:ext cx="148264" cy="95270"/>
            <a:chOff x="4276603" y="14502904"/>
            <a:chExt cx="337218" cy="216024"/>
          </a:xfrm>
        </p:grpSpPr>
        <p:sp>
          <p:nvSpPr>
            <p:cNvPr id="101" name="椭圆 10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5" name="组 94"/>
          <p:cNvGrpSpPr/>
          <p:nvPr/>
        </p:nvGrpSpPr>
        <p:grpSpPr>
          <a:xfrm rot="20364667">
            <a:off x="7307604" y="3267626"/>
            <a:ext cx="148719" cy="94979"/>
            <a:chOff x="4276603" y="14502904"/>
            <a:chExt cx="337218" cy="216024"/>
          </a:xfrm>
        </p:grpSpPr>
        <p:sp>
          <p:nvSpPr>
            <p:cNvPr id="99" name="椭圆 9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6" name="组 95"/>
          <p:cNvGrpSpPr/>
          <p:nvPr/>
        </p:nvGrpSpPr>
        <p:grpSpPr>
          <a:xfrm>
            <a:off x="7562019" y="3670673"/>
            <a:ext cx="148719" cy="94979"/>
            <a:chOff x="4276603" y="14502904"/>
            <a:chExt cx="337218" cy="216024"/>
          </a:xfrm>
        </p:grpSpPr>
        <p:sp>
          <p:nvSpPr>
            <p:cNvPr id="97" name="椭圆 9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1" name="组 400"/>
          <p:cNvGrpSpPr/>
          <p:nvPr/>
        </p:nvGrpSpPr>
        <p:grpSpPr>
          <a:xfrm>
            <a:off x="2828859" y="5427644"/>
            <a:ext cx="254054" cy="253277"/>
            <a:chOff x="4409208" y="16723742"/>
            <a:chExt cx="576064" cy="576064"/>
          </a:xfrm>
        </p:grpSpPr>
        <p:sp>
          <p:nvSpPr>
            <p:cNvPr id="402" name="椭圆 401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5" name="组 404"/>
          <p:cNvGrpSpPr/>
          <p:nvPr/>
        </p:nvGrpSpPr>
        <p:grpSpPr>
          <a:xfrm rot="16200000">
            <a:off x="5254140" y="5443858"/>
            <a:ext cx="154276" cy="675692"/>
            <a:chOff x="3833144" y="18307918"/>
            <a:chExt cx="349818" cy="1536824"/>
          </a:xfrm>
        </p:grpSpPr>
        <p:sp>
          <p:nvSpPr>
            <p:cNvPr id="406" name="任意形状 405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7" name="上箭头 406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8" name="组 407"/>
          <p:cNvGrpSpPr/>
          <p:nvPr/>
        </p:nvGrpSpPr>
        <p:grpSpPr>
          <a:xfrm rot="10800000">
            <a:off x="2578527" y="1823992"/>
            <a:ext cx="154276" cy="675692"/>
            <a:chOff x="3833144" y="18307918"/>
            <a:chExt cx="349818" cy="1536824"/>
          </a:xfrm>
        </p:grpSpPr>
        <p:sp>
          <p:nvSpPr>
            <p:cNvPr id="409" name="任意形状 408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0" name="上箭头 409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1" name="椭圆 420"/>
          <p:cNvSpPr/>
          <p:nvPr/>
        </p:nvSpPr>
        <p:spPr>
          <a:xfrm rot="1260000">
            <a:off x="3320252" y="3317244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4" name="椭圆 423"/>
          <p:cNvSpPr/>
          <p:nvPr/>
        </p:nvSpPr>
        <p:spPr>
          <a:xfrm rot="1260000">
            <a:off x="2883587" y="3483763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5" name="椭圆 424"/>
          <p:cNvSpPr/>
          <p:nvPr/>
        </p:nvSpPr>
        <p:spPr>
          <a:xfrm rot="1260000">
            <a:off x="2957079" y="3052118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6" name="椭圆 425"/>
          <p:cNvSpPr/>
          <p:nvPr/>
        </p:nvSpPr>
        <p:spPr>
          <a:xfrm rot="1260000">
            <a:off x="3414940" y="2968480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7" name="椭圆 426"/>
          <p:cNvSpPr/>
          <p:nvPr/>
        </p:nvSpPr>
        <p:spPr>
          <a:xfrm rot="1260000">
            <a:off x="3771143" y="3340481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8" name="椭圆 427"/>
          <p:cNvSpPr/>
          <p:nvPr/>
        </p:nvSpPr>
        <p:spPr>
          <a:xfrm rot="1260000">
            <a:off x="4099412" y="3543884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9" name="椭圆 428"/>
          <p:cNvSpPr/>
          <p:nvPr/>
        </p:nvSpPr>
        <p:spPr>
          <a:xfrm rot="1260000">
            <a:off x="2399509" y="3636164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0" name="椭圆 429"/>
          <p:cNvSpPr/>
          <p:nvPr/>
        </p:nvSpPr>
        <p:spPr>
          <a:xfrm rot="1260000">
            <a:off x="2342708" y="3163093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椭圆 430"/>
          <p:cNvSpPr/>
          <p:nvPr/>
        </p:nvSpPr>
        <p:spPr>
          <a:xfrm rot="1260000">
            <a:off x="1988130" y="3368705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2" name="椭圆 431"/>
          <p:cNvSpPr/>
          <p:nvPr/>
        </p:nvSpPr>
        <p:spPr>
          <a:xfrm rot="1260000">
            <a:off x="2618150" y="2880753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3" name="椭圆 432"/>
          <p:cNvSpPr/>
          <p:nvPr/>
        </p:nvSpPr>
        <p:spPr>
          <a:xfrm rot="1260000">
            <a:off x="1844654" y="3015801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34" name="组 433"/>
          <p:cNvGrpSpPr/>
          <p:nvPr/>
        </p:nvGrpSpPr>
        <p:grpSpPr>
          <a:xfrm rot="2558734">
            <a:off x="4292543" y="3459509"/>
            <a:ext cx="148719" cy="94979"/>
            <a:chOff x="4276603" y="14502904"/>
            <a:chExt cx="337218" cy="216024"/>
          </a:xfrm>
        </p:grpSpPr>
        <p:sp>
          <p:nvSpPr>
            <p:cNvPr id="435" name="椭圆 434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6" name="椭圆 435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7" name="组 436"/>
          <p:cNvGrpSpPr/>
          <p:nvPr/>
        </p:nvGrpSpPr>
        <p:grpSpPr>
          <a:xfrm rot="2558734">
            <a:off x="2375618" y="2958380"/>
            <a:ext cx="148719" cy="94979"/>
            <a:chOff x="4276603" y="14502904"/>
            <a:chExt cx="337218" cy="216024"/>
          </a:xfrm>
        </p:grpSpPr>
        <p:sp>
          <p:nvSpPr>
            <p:cNvPr id="438" name="椭圆 437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9" name="椭圆 438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0" name="组 439"/>
          <p:cNvGrpSpPr/>
          <p:nvPr/>
        </p:nvGrpSpPr>
        <p:grpSpPr>
          <a:xfrm rot="2558734">
            <a:off x="2100380" y="3775671"/>
            <a:ext cx="148719" cy="94979"/>
            <a:chOff x="4276603" y="14502904"/>
            <a:chExt cx="337218" cy="216024"/>
          </a:xfrm>
        </p:grpSpPr>
        <p:sp>
          <p:nvSpPr>
            <p:cNvPr id="441" name="椭圆 44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2" name="椭圆 44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3" name="组 442"/>
          <p:cNvGrpSpPr/>
          <p:nvPr/>
        </p:nvGrpSpPr>
        <p:grpSpPr>
          <a:xfrm rot="2558734">
            <a:off x="2588324" y="2682478"/>
            <a:ext cx="148719" cy="94979"/>
            <a:chOff x="4276603" y="14502904"/>
            <a:chExt cx="337218" cy="216024"/>
          </a:xfrm>
        </p:grpSpPr>
        <p:sp>
          <p:nvSpPr>
            <p:cNvPr id="444" name="椭圆 443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5" name="椭圆 444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6" name="组 445"/>
          <p:cNvGrpSpPr/>
          <p:nvPr/>
        </p:nvGrpSpPr>
        <p:grpSpPr>
          <a:xfrm rot="2558734">
            <a:off x="1879027" y="2800792"/>
            <a:ext cx="148719" cy="94979"/>
            <a:chOff x="4276603" y="14502904"/>
            <a:chExt cx="337218" cy="216024"/>
          </a:xfrm>
        </p:grpSpPr>
        <p:sp>
          <p:nvSpPr>
            <p:cNvPr id="447" name="椭圆 44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8" name="椭圆 44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9" name="组 448"/>
          <p:cNvGrpSpPr/>
          <p:nvPr/>
        </p:nvGrpSpPr>
        <p:grpSpPr>
          <a:xfrm rot="2558734">
            <a:off x="2147625" y="3240041"/>
            <a:ext cx="148719" cy="94979"/>
            <a:chOff x="4276603" y="14502904"/>
            <a:chExt cx="337218" cy="216024"/>
          </a:xfrm>
        </p:grpSpPr>
        <p:sp>
          <p:nvSpPr>
            <p:cNvPr id="450" name="椭圆 449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1" name="椭圆 450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2" name="组 451"/>
          <p:cNvGrpSpPr/>
          <p:nvPr/>
        </p:nvGrpSpPr>
        <p:grpSpPr>
          <a:xfrm rot="1260000">
            <a:off x="3971135" y="2842893"/>
            <a:ext cx="254054" cy="253277"/>
            <a:chOff x="4409208" y="16723742"/>
            <a:chExt cx="576064" cy="576064"/>
          </a:xfrm>
        </p:grpSpPr>
        <p:sp>
          <p:nvSpPr>
            <p:cNvPr id="453" name="椭圆 452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6" name="组 455"/>
          <p:cNvGrpSpPr/>
          <p:nvPr/>
        </p:nvGrpSpPr>
        <p:grpSpPr>
          <a:xfrm rot="1260000">
            <a:off x="3378986" y="2619463"/>
            <a:ext cx="254054" cy="253277"/>
            <a:chOff x="4409208" y="16723742"/>
            <a:chExt cx="576064" cy="576064"/>
          </a:xfrm>
        </p:grpSpPr>
        <p:sp>
          <p:nvSpPr>
            <p:cNvPr id="457" name="椭圆 456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0" name="组 459"/>
          <p:cNvGrpSpPr/>
          <p:nvPr/>
        </p:nvGrpSpPr>
        <p:grpSpPr>
          <a:xfrm rot="1260000">
            <a:off x="3707220" y="3774322"/>
            <a:ext cx="254054" cy="253277"/>
            <a:chOff x="4409208" y="16723742"/>
            <a:chExt cx="576064" cy="576064"/>
          </a:xfrm>
        </p:grpSpPr>
        <p:sp>
          <p:nvSpPr>
            <p:cNvPr id="461" name="椭圆 460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4" name="组 463"/>
          <p:cNvGrpSpPr/>
          <p:nvPr/>
        </p:nvGrpSpPr>
        <p:grpSpPr>
          <a:xfrm rot="1260000">
            <a:off x="2748222" y="3842605"/>
            <a:ext cx="254054" cy="253277"/>
            <a:chOff x="4409208" y="16723742"/>
            <a:chExt cx="576064" cy="576064"/>
          </a:xfrm>
        </p:grpSpPr>
        <p:sp>
          <p:nvSpPr>
            <p:cNvPr id="465" name="椭圆 464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68" name="文本框 467"/>
          <p:cNvSpPr txBox="1"/>
          <p:nvPr/>
        </p:nvSpPr>
        <p:spPr>
          <a:xfrm>
            <a:off x="7627525" y="3136352"/>
            <a:ext cx="155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(EF, v=2-5)</a:t>
            </a:r>
          </a:p>
        </p:txBody>
      </p:sp>
      <p:grpSp>
        <p:nvGrpSpPr>
          <p:cNvPr id="478" name="组 477"/>
          <p:cNvGrpSpPr/>
          <p:nvPr/>
        </p:nvGrpSpPr>
        <p:grpSpPr>
          <a:xfrm rot="16200000">
            <a:off x="5008976" y="4876798"/>
            <a:ext cx="154276" cy="675692"/>
            <a:chOff x="3833144" y="18307918"/>
            <a:chExt cx="349818" cy="1536824"/>
          </a:xfrm>
        </p:grpSpPr>
        <p:sp>
          <p:nvSpPr>
            <p:cNvPr id="479" name="任意形状 478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0" name="上箭头 479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1" name="组 480"/>
          <p:cNvGrpSpPr/>
          <p:nvPr/>
        </p:nvGrpSpPr>
        <p:grpSpPr>
          <a:xfrm rot="10800000">
            <a:off x="3558110" y="1841237"/>
            <a:ext cx="154276" cy="675692"/>
            <a:chOff x="3833144" y="18307918"/>
            <a:chExt cx="349818" cy="1536824"/>
          </a:xfrm>
        </p:grpSpPr>
        <p:sp>
          <p:nvSpPr>
            <p:cNvPr id="482" name="任意形状 481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3" name="上箭头 482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0" name="组 219"/>
          <p:cNvGrpSpPr/>
          <p:nvPr/>
        </p:nvGrpSpPr>
        <p:grpSpPr>
          <a:xfrm rot="10800000">
            <a:off x="6192335" y="2010459"/>
            <a:ext cx="154276" cy="675692"/>
            <a:chOff x="3833144" y="18307918"/>
            <a:chExt cx="349818" cy="1536824"/>
          </a:xfrm>
        </p:grpSpPr>
        <p:sp>
          <p:nvSpPr>
            <p:cNvPr id="221" name="任意形状 220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2" name="上箭头 221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3" name="组 222"/>
          <p:cNvGrpSpPr/>
          <p:nvPr/>
        </p:nvGrpSpPr>
        <p:grpSpPr>
          <a:xfrm rot="10800000">
            <a:off x="7171918" y="2027704"/>
            <a:ext cx="154276" cy="675692"/>
            <a:chOff x="3833144" y="18307918"/>
            <a:chExt cx="349818" cy="1536824"/>
          </a:xfrm>
        </p:grpSpPr>
        <p:sp>
          <p:nvSpPr>
            <p:cNvPr id="224" name="任意形状 223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5" name="上箭头 224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0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94"/>
    </mc:Choice>
    <mc:Fallback xmlns="">
      <p:transition xmlns:p14="http://schemas.microsoft.com/office/powerpoint/2010/main" spd="slow" advTm="481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dirty="0">
                <a:effectLst/>
              </a:rPr>
              <a:t>Present </a:t>
            </a:r>
            <a:r>
              <a:rPr kumimoji="1" lang="en-US" altLang="zh-CN" sz="4000" dirty="0" smtClean="0">
                <a:effectLst/>
              </a:rPr>
              <a:t>work</a:t>
            </a:r>
            <a:r>
              <a:rPr kumimoji="1" lang="en-US" altLang="zh-CN" sz="4400" dirty="0" smtClean="0">
                <a:effectLst/>
              </a:rPr>
              <a:t>: </a:t>
            </a:r>
            <a:r>
              <a:rPr kumimoji="1" lang="en-US" altLang="zh-CN" sz="3600" dirty="0" smtClean="0">
                <a:effectLst/>
              </a:rPr>
              <a:t>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(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high-v</a:t>
            </a:r>
            <a:r>
              <a:rPr kumimoji="1" lang="en-US" altLang="zh-CN" sz="3600" dirty="0" smtClean="0">
                <a:effectLst/>
              </a:rPr>
              <a:t>) from</a:t>
            </a:r>
            <a:r>
              <a:rPr kumimoji="1" lang="en-US" altLang="zh-CN" sz="4400" dirty="0" smtClean="0">
                <a:effectLst/>
              </a:rPr>
              <a:t> </a:t>
            </a:r>
            <a:r>
              <a:rPr kumimoji="1" lang="en-US" altLang="zh-CN" sz="3600" dirty="0" smtClean="0">
                <a:effectLst/>
              </a:rPr>
              <a:t>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S molecule</a:t>
            </a:r>
            <a:endParaRPr kumimoji="1" lang="zh-CN" altLang="en-US" sz="3600" dirty="0"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  <p:sp>
        <p:nvSpPr>
          <p:cNvPr id="16" name="上箭头 15"/>
          <p:cNvSpPr/>
          <p:nvPr/>
        </p:nvSpPr>
        <p:spPr>
          <a:xfrm>
            <a:off x="3130381" y="4027203"/>
            <a:ext cx="503344" cy="7099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上箭头 23"/>
          <p:cNvSpPr/>
          <p:nvPr/>
        </p:nvSpPr>
        <p:spPr>
          <a:xfrm rot="5400000">
            <a:off x="4867204" y="3044362"/>
            <a:ext cx="503344" cy="70995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2" name="组 41"/>
          <p:cNvGrpSpPr/>
          <p:nvPr/>
        </p:nvGrpSpPr>
        <p:grpSpPr>
          <a:xfrm rot="9780000">
            <a:off x="2882735" y="4979831"/>
            <a:ext cx="254054" cy="253277"/>
            <a:chOff x="4409208" y="16723742"/>
            <a:chExt cx="576064" cy="576064"/>
          </a:xfrm>
        </p:grpSpPr>
        <p:sp>
          <p:nvSpPr>
            <p:cNvPr id="216" name="椭圆 215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7" name="椭圆 216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8" name="椭圆 217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" name="组 42"/>
          <p:cNvGrpSpPr/>
          <p:nvPr/>
        </p:nvGrpSpPr>
        <p:grpSpPr>
          <a:xfrm rot="21000000">
            <a:off x="3263817" y="4948339"/>
            <a:ext cx="254054" cy="253277"/>
            <a:chOff x="4409208" y="16723742"/>
            <a:chExt cx="576064" cy="576064"/>
          </a:xfrm>
        </p:grpSpPr>
        <p:sp>
          <p:nvSpPr>
            <p:cNvPr id="213" name="椭圆 212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4" name="椭圆 213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5" name="椭圆 214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" name="组 43"/>
          <p:cNvGrpSpPr/>
          <p:nvPr/>
        </p:nvGrpSpPr>
        <p:grpSpPr>
          <a:xfrm rot="20280000">
            <a:off x="3225481" y="5296594"/>
            <a:ext cx="254054" cy="253277"/>
            <a:chOff x="4409208" y="16723742"/>
            <a:chExt cx="576064" cy="576064"/>
          </a:xfrm>
        </p:grpSpPr>
        <p:sp>
          <p:nvSpPr>
            <p:cNvPr id="210" name="椭圆 209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1" name="椭圆 210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 44"/>
          <p:cNvGrpSpPr/>
          <p:nvPr/>
        </p:nvGrpSpPr>
        <p:grpSpPr>
          <a:xfrm rot="2040000">
            <a:off x="1548950" y="5676509"/>
            <a:ext cx="254054" cy="253277"/>
            <a:chOff x="4409208" y="16723742"/>
            <a:chExt cx="576064" cy="576064"/>
          </a:xfrm>
        </p:grpSpPr>
        <p:sp>
          <p:nvSpPr>
            <p:cNvPr id="207" name="椭圆 206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9" name="椭圆 208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2311113" y="5359913"/>
            <a:ext cx="254054" cy="253277"/>
            <a:chOff x="4409208" y="16723742"/>
            <a:chExt cx="576064" cy="576064"/>
          </a:xfrm>
        </p:grpSpPr>
        <p:sp>
          <p:nvSpPr>
            <p:cNvPr id="204" name="椭圆 203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5" name="椭圆 204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6" name="椭圆 205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7" name="组 46"/>
          <p:cNvGrpSpPr/>
          <p:nvPr/>
        </p:nvGrpSpPr>
        <p:grpSpPr>
          <a:xfrm rot="13500000">
            <a:off x="2512940" y="4905426"/>
            <a:ext cx="253277" cy="254054"/>
            <a:chOff x="4409208" y="16723742"/>
            <a:chExt cx="576064" cy="576064"/>
          </a:xfrm>
        </p:grpSpPr>
        <p:sp>
          <p:nvSpPr>
            <p:cNvPr id="201" name="椭圆 200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2" name="椭圆 201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3" name="椭圆 202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" name="组 47"/>
          <p:cNvGrpSpPr/>
          <p:nvPr/>
        </p:nvGrpSpPr>
        <p:grpSpPr>
          <a:xfrm rot="6120000">
            <a:off x="3645287" y="5011269"/>
            <a:ext cx="253277" cy="254054"/>
            <a:chOff x="4409208" y="16723742"/>
            <a:chExt cx="576064" cy="576064"/>
          </a:xfrm>
        </p:grpSpPr>
        <p:sp>
          <p:nvSpPr>
            <p:cNvPr id="198" name="椭圆 197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9" name="组 48"/>
          <p:cNvGrpSpPr/>
          <p:nvPr/>
        </p:nvGrpSpPr>
        <p:grpSpPr>
          <a:xfrm rot="1260000">
            <a:off x="4115921" y="4979998"/>
            <a:ext cx="254054" cy="253277"/>
            <a:chOff x="4409208" y="16723742"/>
            <a:chExt cx="576064" cy="576064"/>
          </a:xfrm>
        </p:grpSpPr>
        <p:sp>
          <p:nvSpPr>
            <p:cNvPr id="195" name="椭圆 194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 rot="14880000">
            <a:off x="3670465" y="5391184"/>
            <a:ext cx="253277" cy="254054"/>
            <a:chOff x="4409208" y="16723742"/>
            <a:chExt cx="576064" cy="576064"/>
          </a:xfrm>
        </p:grpSpPr>
        <p:sp>
          <p:nvSpPr>
            <p:cNvPr id="192" name="椭圆 191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4025980" y="5359913"/>
            <a:ext cx="254054" cy="253277"/>
            <a:chOff x="4409208" y="16723742"/>
            <a:chExt cx="576064" cy="576064"/>
          </a:xfrm>
        </p:grpSpPr>
        <p:sp>
          <p:nvSpPr>
            <p:cNvPr id="189" name="椭圆 188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2" name="组 51"/>
          <p:cNvGrpSpPr/>
          <p:nvPr/>
        </p:nvGrpSpPr>
        <p:grpSpPr>
          <a:xfrm rot="2820000">
            <a:off x="2120961" y="5106248"/>
            <a:ext cx="253277" cy="254054"/>
            <a:chOff x="4409208" y="16723742"/>
            <a:chExt cx="576064" cy="576064"/>
          </a:xfrm>
        </p:grpSpPr>
        <p:sp>
          <p:nvSpPr>
            <p:cNvPr id="186" name="椭圆 185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8" name="椭圆 187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1612464" y="4979998"/>
            <a:ext cx="254054" cy="253277"/>
            <a:chOff x="4409208" y="16723742"/>
            <a:chExt cx="576064" cy="576064"/>
          </a:xfrm>
        </p:grpSpPr>
        <p:sp>
          <p:nvSpPr>
            <p:cNvPr id="183" name="椭圆 182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4" name="椭圆 183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4" name="组 53"/>
          <p:cNvGrpSpPr/>
          <p:nvPr/>
        </p:nvGrpSpPr>
        <p:grpSpPr>
          <a:xfrm rot="13740000">
            <a:off x="1803393" y="5359525"/>
            <a:ext cx="253277" cy="254054"/>
            <a:chOff x="4409208" y="16723742"/>
            <a:chExt cx="576064" cy="576064"/>
          </a:xfrm>
        </p:grpSpPr>
        <p:sp>
          <p:nvSpPr>
            <p:cNvPr id="180" name="椭圆 179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5" name="组 54"/>
          <p:cNvGrpSpPr/>
          <p:nvPr/>
        </p:nvGrpSpPr>
        <p:grpSpPr>
          <a:xfrm rot="18900000">
            <a:off x="2586027" y="5739829"/>
            <a:ext cx="254054" cy="253277"/>
            <a:chOff x="4409208" y="16723742"/>
            <a:chExt cx="576064" cy="576064"/>
          </a:xfrm>
        </p:grpSpPr>
        <p:sp>
          <p:nvSpPr>
            <p:cNvPr id="177" name="椭圆 176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6" name="组 55"/>
          <p:cNvGrpSpPr/>
          <p:nvPr/>
        </p:nvGrpSpPr>
        <p:grpSpPr>
          <a:xfrm rot="11700000">
            <a:off x="3362295" y="5708169"/>
            <a:ext cx="254054" cy="253277"/>
            <a:chOff x="4409208" y="16723742"/>
            <a:chExt cx="576064" cy="576064"/>
          </a:xfrm>
        </p:grpSpPr>
        <p:sp>
          <p:nvSpPr>
            <p:cNvPr id="174" name="椭圆 173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5" name="椭圆 174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6" name="椭圆 175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7" name="组 56"/>
          <p:cNvGrpSpPr/>
          <p:nvPr/>
        </p:nvGrpSpPr>
        <p:grpSpPr>
          <a:xfrm rot="3420000">
            <a:off x="3723623" y="5707780"/>
            <a:ext cx="253277" cy="254054"/>
            <a:chOff x="4409208" y="16723742"/>
            <a:chExt cx="576064" cy="576064"/>
          </a:xfrm>
        </p:grpSpPr>
        <p:sp>
          <p:nvSpPr>
            <p:cNvPr id="171" name="椭圆 170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 rot="12420000">
            <a:off x="4153007" y="5739829"/>
            <a:ext cx="254054" cy="253277"/>
            <a:chOff x="4409208" y="16723742"/>
            <a:chExt cx="576064" cy="576064"/>
          </a:xfrm>
        </p:grpSpPr>
        <p:sp>
          <p:nvSpPr>
            <p:cNvPr id="168" name="椭圆 167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59" name="组 58"/>
          <p:cNvGrpSpPr/>
          <p:nvPr/>
        </p:nvGrpSpPr>
        <p:grpSpPr>
          <a:xfrm rot="7320000">
            <a:off x="2041946" y="5644461"/>
            <a:ext cx="253277" cy="254054"/>
            <a:chOff x="4409208" y="16723742"/>
            <a:chExt cx="576064" cy="576064"/>
          </a:xfrm>
        </p:grpSpPr>
        <p:sp>
          <p:nvSpPr>
            <p:cNvPr id="165" name="椭圆 164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6" name="椭圆 165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0" name="组 59"/>
          <p:cNvGrpSpPr/>
          <p:nvPr/>
        </p:nvGrpSpPr>
        <p:grpSpPr>
          <a:xfrm rot="17698987">
            <a:off x="6530207" y="3312178"/>
            <a:ext cx="148264" cy="95270"/>
            <a:chOff x="4276603" y="14502904"/>
            <a:chExt cx="337218" cy="216024"/>
          </a:xfrm>
        </p:grpSpPr>
        <p:sp>
          <p:nvSpPr>
            <p:cNvPr id="163" name="椭圆 162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4" name="椭圆 163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65" name="组 64"/>
          <p:cNvGrpSpPr/>
          <p:nvPr/>
        </p:nvGrpSpPr>
        <p:grpSpPr>
          <a:xfrm rot="16200000">
            <a:off x="4591780" y="5173926"/>
            <a:ext cx="154276" cy="675692"/>
            <a:chOff x="3833144" y="18307918"/>
            <a:chExt cx="349818" cy="1536824"/>
          </a:xfrm>
        </p:grpSpPr>
        <p:sp>
          <p:nvSpPr>
            <p:cNvPr id="153" name="任意形状 152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4" name="上箭头 153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0" name="组 69"/>
          <p:cNvGrpSpPr/>
          <p:nvPr/>
        </p:nvGrpSpPr>
        <p:grpSpPr>
          <a:xfrm flipV="1">
            <a:off x="5889303" y="2056818"/>
            <a:ext cx="154276" cy="675692"/>
            <a:chOff x="3833144" y="18307918"/>
            <a:chExt cx="349818" cy="1536824"/>
          </a:xfrm>
        </p:grpSpPr>
        <p:sp>
          <p:nvSpPr>
            <p:cNvPr id="143" name="任意形状 142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B10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4" name="上箭头 143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B101FF"/>
            </a:solidFill>
            <a:ln>
              <a:solidFill>
                <a:srgbClr val="B101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1" name="组 70"/>
          <p:cNvGrpSpPr/>
          <p:nvPr/>
        </p:nvGrpSpPr>
        <p:grpSpPr>
          <a:xfrm rot="2558734">
            <a:off x="4007091" y="3248373"/>
            <a:ext cx="148719" cy="94979"/>
            <a:chOff x="4276603" y="14502904"/>
            <a:chExt cx="337218" cy="216024"/>
          </a:xfrm>
        </p:grpSpPr>
        <p:sp>
          <p:nvSpPr>
            <p:cNvPr id="141" name="椭圆 14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2" name="组 71"/>
          <p:cNvGrpSpPr/>
          <p:nvPr/>
        </p:nvGrpSpPr>
        <p:grpSpPr>
          <a:xfrm>
            <a:off x="6823530" y="3441284"/>
            <a:ext cx="148719" cy="94979"/>
            <a:chOff x="4276603" y="14502904"/>
            <a:chExt cx="337218" cy="216024"/>
          </a:xfrm>
        </p:grpSpPr>
        <p:sp>
          <p:nvSpPr>
            <p:cNvPr id="139" name="椭圆 13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6410232" y="2843084"/>
            <a:ext cx="148719" cy="94979"/>
            <a:chOff x="4276603" y="14502904"/>
            <a:chExt cx="337218" cy="216024"/>
          </a:xfrm>
        </p:grpSpPr>
        <p:sp>
          <p:nvSpPr>
            <p:cNvPr id="137" name="椭圆 13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4" name="组 73"/>
          <p:cNvGrpSpPr/>
          <p:nvPr/>
        </p:nvGrpSpPr>
        <p:grpSpPr>
          <a:xfrm rot="3956715">
            <a:off x="7016136" y="2920288"/>
            <a:ext cx="148264" cy="95270"/>
            <a:chOff x="4276603" y="14502904"/>
            <a:chExt cx="337218" cy="216024"/>
          </a:xfrm>
        </p:grpSpPr>
        <p:sp>
          <p:nvSpPr>
            <p:cNvPr id="135" name="椭圆 134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5" name="组 74"/>
          <p:cNvGrpSpPr/>
          <p:nvPr/>
        </p:nvGrpSpPr>
        <p:grpSpPr>
          <a:xfrm rot="7120882">
            <a:off x="6507114" y="3805484"/>
            <a:ext cx="148264" cy="95270"/>
            <a:chOff x="4276603" y="14502904"/>
            <a:chExt cx="337218" cy="216024"/>
          </a:xfrm>
        </p:grpSpPr>
        <p:sp>
          <p:nvSpPr>
            <p:cNvPr id="133" name="椭圆 132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6" name="组 75"/>
          <p:cNvGrpSpPr/>
          <p:nvPr/>
        </p:nvGrpSpPr>
        <p:grpSpPr>
          <a:xfrm>
            <a:off x="5735568" y="3212622"/>
            <a:ext cx="148719" cy="94979"/>
            <a:chOff x="4276603" y="14502904"/>
            <a:chExt cx="337218" cy="216024"/>
          </a:xfrm>
        </p:grpSpPr>
        <p:sp>
          <p:nvSpPr>
            <p:cNvPr id="131" name="椭圆 13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7" name="组 76"/>
          <p:cNvGrpSpPr/>
          <p:nvPr/>
        </p:nvGrpSpPr>
        <p:grpSpPr>
          <a:xfrm rot="19424174">
            <a:off x="2691676" y="3376563"/>
            <a:ext cx="148719" cy="94979"/>
            <a:chOff x="4276603" y="14502904"/>
            <a:chExt cx="337218" cy="216024"/>
          </a:xfrm>
        </p:grpSpPr>
        <p:sp>
          <p:nvSpPr>
            <p:cNvPr id="129" name="椭圆 12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8" name="组 77"/>
          <p:cNvGrpSpPr/>
          <p:nvPr/>
        </p:nvGrpSpPr>
        <p:grpSpPr>
          <a:xfrm rot="8190446">
            <a:off x="6053623" y="3602178"/>
            <a:ext cx="148719" cy="94979"/>
            <a:chOff x="4276603" y="14502904"/>
            <a:chExt cx="337218" cy="216024"/>
          </a:xfrm>
        </p:grpSpPr>
        <p:sp>
          <p:nvSpPr>
            <p:cNvPr id="127" name="椭圆 12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79" name="组 78"/>
          <p:cNvGrpSpPr/>
          <p:nvPr/>
        </p:nvGrpSpPr>
        <p:grpSpPr>
          <a:xfrm flipV="1">
            <a:off x="6904165" y="1936216"/>
            <a:ext cx="154276" cy="675692"/>
            <a:chOff x="3833144" y="18307918"/>
            <a:chExt cx="349818" cy="1536824"/>
          </a:xfrm>
        </p:grpSpPr>
        <p:sp>
          <p:nvSpPr>
            <p:cNvPr id="125" name="任意形状 124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B10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6" name="上箭头 125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B101FF"/>
            </a:solidFill>
            <a:ln>
              <a:solidFill>
                <a:srgbClr val="B101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0" name="组 79"/>
          <p:cNvGrpSpPr/>
          <p:nvPr/>
        </p:nvGrpSpPr>
        <p:grpSpPr>
          <a:xfrm flipV="1">
            <a:off x="6418408" y="1769634"/>
            <a:ext cx="154276" cy="675692"/>
            <a:chOff x="3833144" y="18307918"/>
            <a:chExt cx="349818" cy="1536824"/>
          </a:xfrm>
        </p:grpSpPr>
        <p:sp>
          <p:nvSpPr>
            <p:cNvPr id="123" name="任意形状 122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B10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上箭头 123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B101FF"/>
            </a:solidFill>
            <a:ln>
              <a:solidFill>
                <a:srgbClr val="B101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4" name="组 83"/>
          <p:cNvGrpSpPr/>
          <p:nvPr/>
        </p:nvGrpSpPr>
        <p:grpSpPr>
          <a:xfrm flipV="1">
            <a:off x="7479865" y="2096632"/>
            <a:ext cx="154276" cy="675692"/>
            <a:chOff x="3833144" y="18307918"/>
            <a:chExt cx="349818" cy="1536824"/>
          </a:xfrm>
        </p:grpSpPr>
        <p:sp>
          <p:nvSpPr>
            <p:cNvPr id="115" name="任意形状 114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B101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6" name="上箭头 115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B101FF"/>
            </a:solidFill>
            <a:ln>
              <a:solidFill>
                <a:srgbClr val="B101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495597" y="5189367"/>
            <a:ext cx="81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S</a:t>
            </a:r>
            <a:endParaRPr kumimoji="1" lang="zh-CN" altLang="en-US" sz="2000" dirty="0"/>
          </a:p>
        </p:txBody>
      </p:sp>
      <p:sp>
        <p:nvSpPr>
          <p:cNvPr id="87" name="文本框 86"/>
          <p:cNvSpPr txBox="1"/>
          <p:nvPr/>
        </p:nvSpPr>
        <p:spPr>
          <a:xfrm>
            <a:off x="46308" y="2983215"/>
            <a:ext cx="182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(X,</a:t>
            </a:r>
            <a:r>
              <a:rPr kumimoji="1" lang="en-US" altLang="zh-CN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v=10-14</a:t>
            </a:r>
            <a:r>
              <a:rPr kumimoji="1" lang="en-US" altLang="zh-CN" sz="2000" dirty="0" smtClean="0"/>
              <a:t>),</a:t>
            </a:r>
          </a:p>
          <a:p>
            <a:r>
              <a:rPr kumimoji="1" lang="en-US" altLang="zh-CN" sz="2000" dirty="0" smtClean="0"/>
              <a:t>S(</a:t>
            </a:r>
            <a:r>
              <a:rPr kumimoji="1" lang="en-US" altLang="zh-CN" sz="2000" baseline="30000" dirty="0" smtClean="0"/>
              <a:t>1</a:t>
            </a:r>
            <a:r>
              <a:rPr kumimoji="1" lang="en-US" altLang="zh-CN" sz="2000" dirty="0" smtClean="0"/>
              <a:t>D)</a:t>
            </a:r>
            <a:endParaRPr kumimoji="1" lang="zh-CN" altLang="en-US" sz="2000" dirty="0"/>
          </a:p>
        </p:txBody>
      </p:sp>
      <p:grpSp>
        <p:nvGrpSpPr>
          <p:cNvPr id="88" name="组 87"/>
          <p:cNvGrpSpPr/>
          <p:nvPr/>
        </p:nvGrpSpPr>
        <p:grpSpPr>
          <a:xfrm rot="8110684">
            <a:off x="3546984" y="3604264"/>
            <a:ext cx="148719" cy="94979"/>
            <a:chOff x="4276603" y="14502904"/>
            <a:chExt cx="337218" cy="216024"/>
          </a:xfrm>
        </p:grpSpPr>
        <p:sp>
          <p:nvSpPr>
            <p:cNvPr id="111" name="椭圆 11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89" name="组 88"/>
          <p:cNvGrpSpPr/>
          <p:nvPr/>
        </p:nvGrpSpPr>
        <p:grpSpPr>
          <a:xfrm rot="11155909">
            <a:off x="3042798" y="2913205"/>
            <a:ext cx="148719" cy="94979"/>
            <a:chOff x="4276603" y="14502904"/>
            <a:chExt cx="337218" cy="216024"/>
          </a:xfrm>
        </p:grpSpPr>
        <p:sp>
          <p:nvSpPr>
            <p:cNvPr id="109" name="椭圆 10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0" name="组 89"/>
          <p:cNvGrpSpPr/>
          <p:nvPr/>
        </p:nvGrpSpPr>
        <p:grpSpPr>
          <a:xfrm rot="7229586">
            <a:off x="6235751" y="3232126"/>
            <a:ext cx="148264" cy="95270"/>
            <a:chOff x="4276603" y="14502904"/>
            <a:chExt cx="337218" cy="216024"/>
          </a:xfrm>
        </p:grpSpPr>
        <p:sp>
          <p:nvSpPr>
            <p:cNvPr id="107" name="椭圆 10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1" name="组 90"/>
          <p:cNvGrpSpPr/>
          <p:nvPr/>
        </p:nvGrpSpPr>
        <p:grpSpPr>
          <a:xfrm rot="19445661">
            <a:off x="3741315" y="3072089"/>
            <a:ext cx="148719" cy="94979"/>
            <a:chOff x="4276603" y="14502904"/>
            <a:chExt cx="337218" cy="216024"/>
          </a:xfrm>
        </p:grpSpPr>
        <p:sp>
          <p:nvSpPr>
            <p:cNvPr id="105" name="椭圆 104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4" name="组 93"/>
          <p:cNvGrpSpPr/>
          <p:nvPr/>
        </p:nvGrpSpPr>
        <p:grpSpPr>
          <a:xfrm rot="4474904">
            <a:off x="7024222" y="3815396"/>
            <a:ext cx="148264" cy="95270"/>
            <a:chOff x="4276603" y="14502904"/>
            <a:chExt cx="337218" cy="216024"/>
          </a:xfrm>
        </p:grpSpPr>
        <p:sp>
          <p:nvSpPr>
            <p:cNvPr id="101" name="椭圆 10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5" name="组 94"/>
          <p:cNvGrpSpPr/>
          <p:nvPr/>
        </p:nvGrpSpPr>
        <p:grpSpPr>
          <a:xfrm rot="20364667">
            <a:off x="7307604" y="3267626"/>
            <a:ext cx="148719" cy="94979"/>
            <a:chOff x="4276603" y="14502904"/>
            <a:chExt cx="337218" cy="216024"/>
          </a:xfrm>
        </p:grpSpPr>
        <p:sp>
          <p:nvSpPr>
            <p:cNvPr id="99" name="椭圆 98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96" name="组 95"/>
          <p:cNvGrpSpPr/>
          <p:nvPr/>
        </p:nvGrpSpPr>
        <p:grpSpPr>
          <a:xfrm>
            <a:off x="7562019" y="3670673"/>
            <a:ext cx="148719" cy="94979"/>
            <a:chOff x="4276603" y="14502904"/>
            <a:chExt cx="337218" cy="216024"/>
          </a:xfrm>
        </p:grpSpPr>
        <p:sp>
          <p:nvSpPr>
            <p:cNvPr id="97" name="椭圆 9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1" name="组 400"/>
          <p:cNvGrpSpPr/>
          <p:nvPr/>
        </p:nvGrpSpPr>
        <p:grpSpPr>
          <a:xfrm>
            <a:off x="2828859" y="5427644"/>
            <a:ext cx="254054" cy="253277"/>
            <a:chOff x="4409208" y="16723742"/>
            <a:chExt cx="576064" cy="576064"/>
          </a:xfrm>
        </p:grpSpPr>
        <p:sp>
          <p:nvSpPr>
            <p:cNvPr id="402" name="椭圆 401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3" name="椭圆 402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4" name="椭圆 403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5" name="组 404"/>
          <p:cNvGrpSpPr/>
          <p:nvPr/>
        </p:nvGrpSpPr>
        <p:grpSpPr>
          <a:xfrm rot="16200000">
            <a:off x="5254140" y="5443858"/>
            <a:ext cx="154276" cy="675692"/>
            <a:chOff x="3833144" y="18307918"/>
            <a:chExt cx="349818" cy="1536824"/>
          </a:xfrm>
        </p:grpSpPr>
        <p:sp>
          <p:nvSpPr>
            <p:cNvPr id="406" name="任意形状 405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7" name="上箭头 406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08" name="组 407"/>
          <p:cNvGrpSpPr/>
          <p:nvPr/>
        </p:nvGrpSpPr>
        <p:grpSpPr>
          <a:xfrm rot="10800000">
            <a:off x="2578527" y="1823992"/>
            <a:ext cx="154276" cy="675692"/>
            <a:chOff x="3833144" y="18307918"/>
            <a:chExt cx="349818" cy="1536824"/>
          </a:xfrm>
        </p:grpSpPr>
        <p:sp>
          <p:nvSpPr>
            <p:cNvPr id="409" name="任意形状 408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0" name="上箭头 409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11" name="组 410"/>
          <p:cNvGrpSpPr/>
          <p:nvPr/>
        </p:nvGrpSpPr>
        <p:grpSpPr>
          <a:xfrm rot="16200000">
            <a:off x="5409710" y="5103618"/>
            <a:ext cx="154276" cy="675692"/>
            <a:chOff x="3833144" y="18307918"/>
            <a:chExt cx="349818" cy="1536824"/>
          </a:xfrm>
        </p:grpSpPr>
        <p:sp>
          <p:nvSpPr>
            <p:cNvPr id="412" name="任意形状 411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3" name="上箭头 412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21" name="椭圆 420"/>
          <p:cNvSpPr/>
          <p:nvPr/>
        </p:nvSpPr>
        <p:spPr>
          <a:xfrm rot="1260000">
            <a:off x="3320252" y="3317244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4" name="椭圆 423"/>
          <p:cNvSpPr/>
          <p:nvPr/>
        </p:nvSpPr>
        <p:spPr>
          <a:xfrm rot="1260000">
            <a:off x="2883587" y="3483763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5" name="椭圆 424"/>
          <p:cNvSpPr/>
          <p:nvPr/>
        </p:nvSpPr>
        <p:spPr>
          <a:xfrm rot="1260000">
            <a:off x="2957079" y="3052118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6" name="椭圆 425"/>
          <p:cNvSpPr/>
          <p:nvPr/>
        </p:nvSpPr>
        <p:spPr>
          <a:xfrm rot="1260000">
            <a:off x="3414940" y="2968480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7" name="椭圆 426"/>
          <p:cNvSpPr/>
          <p:nvPr/>
        </p:nvSpPr>
        <p:spPr>
          <a:xfrm rot="1260000">
            <a:off x="3771143" y="3340481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8" name="椭圆 427"/>
          <p:cNvSpPr/>
          <p:nvPr/>
        </p:nvSpPr>
        <p:spPr>
          <a:xfrm rot="1260000">
            <a:off x="4099412" y="3543884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9" name="椭圆 428"/>
          <p:cNvSpPr/>
          <p:nvPr/>
        </p:nvSpPr>
        <p:spPr>
          <a:xfrm rot="1260000">
            <a:off x="2399509" y="3636164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0" name="椭圆 429"/>
          <p:cNvSpPr/>
          <p:nvPr/>
        </p:nvSpPr>
        <p:spPr>
          <a:xfrm rot="1260000">
            <a:off x="2342708" y="3163093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1" name="椭圆 430"/>
          <p:cNvSpPr/>
          <p:nvPr/>
        </p:nvSpPr>
        <p:spPr>
          <a:xfrm rot="1260000">
            <a:off x="1988130" y="3368705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2" name="椭圆 431"/>
          <p:cNvSpPr/>
          <p:nvPr/>
        </p:nvSpPr>
        <p:spPr>
          <a:xfrm rot="1260000">
            <a:off x="2618150" y="2880753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3" name="椭圆 432"/>
          <p:cNvSpPr/>
          <p:nvPr/>
        </p:nvSpPr>
        <p:spPr>
          <a:xfrm rot="1260000">
            <a:off x="1844654" y="3015801"/>
            <a:ext cx="222297" cy="2216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34" name="组 433"/>
          <p:cNvGrpSpPr/>
          <p:nvPr/>
        </p:nvGrpSpPr>
        <p:grpSpPr>
          <a:xfrm rot="2558734">
            <a:off x="4292543" y="3459509"/>
            <a:ext cx="148719" cy="94979"/>
            <a:chOff x="4276603" y="14502904"/>
            <a:chExt cx="337218" cy="216024"/>
          </a:xfrm>
        </p:grpSpPr>
        <p:sp>
          <p:nvSpPr>
            <p:cNvPr id="435" name="椭圆 434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6" name="椭圆 435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7" name="组 436"/>
          <p:cNvGrpSpPr/>
          <p:nvPr/>
        </p:nvGrpSpPr>
        <p:grpSpPr>
          <a:xfrm rot="2558734">
            <a:off x="2375618" y="2958380"/>
            <a:ext cx="148719" cy="94979"/>
            <a:chOff x="4276603" y="14502904"/>
            <a:chExt cx="337218" cy="216024"/>
          </a:xfrm>
        </p:grpSpPr>
        <p:sp>
          <p:nvSpPr>
            <p:cNvPr id="438" name="椭圆 437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9" name="椭圆 438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0" name="组 439"/>
          <p:cNvGrpSpPr/>
          <p:nvPr/>
        </p:nvGrpSpPr>
        <p:grpSpPr>
          <a:xfrm rot="2558734">
            <a:off x="2100380" y="3775671"/>
            <a:ext cx="148719" cy="94979"/>
            <a:chOff x="4276603" y="14502904"/>
            <a:chExt cx="337218" cy="216024"/>
          </a:xfrm>
        </p:grpSpPr>
        <p:sp>
          <p:nvSpPr>
            <p:cNvPr id="441" name="椭圆 440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2" name="椭圆 441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3" name="组 442"/>
          <p:cNvGrpSpPr/>
          <p:nvPr/>
        </p:nvGrpSpPr>
        <p:grpSpPr>
          <a:xfrm rot="2558734">
            <a:off x="2588324" y="2682478"/>
            <a:ext cx="148719" cy="94979"/>
            <a:chOff x="4276603" y="14502904"/>
            <a:chExt cx="337218" cy="216024"/>
          </a:xfrm>
        </p:grpSpPr>
        <p:sp>
          <p:nvSpPr>
            <p:cNvPr id="444" name="椭圆 443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5" name="椭圆 444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6" name="组 445"/>
          <p:cNvGrpSpPr/>
          <p:nvPr/>
        </p:nvGrpSpPr>
        <p:grpSpPr>
          <a:xfrm rot="2558734">
            <a:off x="1879027" y="2800792"/>
            <a:ext cx="148719" cy="94979"/>
            <a:chOff x="4276603" y="14502904"/>
            <a:chExt cx="337218" cy="216024"/>
          </a:xfrm>
        </p:grpSpPr>
        <p:sp>
          <p:nvSpPr>
            <p:cNvPr id="447" name="椭圆 446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8" name="椭圆 447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49" name="组 448"/>
          <p:cNvGrpSpPr/>
          <p:nvPr/>
        </p:nvGrpSpPr>
        <p:grpSpPr>
          <a:xfrm rot="2558734">
            <a:off x="2147625" y="3240041"/>
            <a:ext cx="148719" cy="94979"/>
            <a:chOff x="4276603" y="14502904"/>
            <a:chExt cx="337218" cy="216024"/>
          </a:xfrm>
        </p:grpSpPr>
        <p:sp>
          <p:nvSpPr>
            <p:cNvPr id="450" name="椭圆 449"/>
            <p:cNvSpPr/>
            <p:nvPr/>
          </p:nvSpPr>
          <p:spPr>
            <a:xfrm rot="21000000">
              <a:off x="4276603" y="1457491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1" name="椭圆 450"/>
            <p:cNvSpPr/>
            <p:nvPr/>
          </p:nvSpPr>
          <p:spPr>
            <a:xfrm rot="21000000">
              <a:off x="4469805" y="14502904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2" name="组 451"/>
          <p:cNvGrpSpPr/>
          <p:nvPr/>
        </p:nvGrpSpPr>
        <p:grpSpPr>
          <a:xfrm rot="1260000">
            <a:off x="3971135" y="2842893"/>
            <a:ext cx="254054" cy="253277"/>
            <a:chOff x="4409208" y="16723742"/>
            <a:chExt cx="576064" cy="576064"/>
          </a:xfrm>
        </p:grpSpPr>
        <p:sp>
          <p:nvSpPr>
            <p:cNvPr id="453" name="椭圆 452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4" name="椭圆 453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5" name="椭圆 454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6" name="组 455"/>
          <p:cNvGrpSpPr/>
          <p:nvPr/>
        </p:nvGrpSpPr>
        <p:grpSpPr>
          <a:xfrm rot="1260000">
            <a:off x="3378986" y="2619463"/>
            <a:ext cx="254054" cy="253277"/>
            <a:chOff x="4409208" y="16723742"/>
            <a:chExt cx="576064" cy="576064"/>
          </a:xfrm>
        </p:grpSpPr>
        <p:sp>
          <p:nvSpPr>
            <p:cNvPr id="457" name="椭圆 456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8" name="椭圆 457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9" name="椭圆 458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0" name="组 459"/>
          <p:cNvGrpSpPr/>
          <p:nvPr/>
        </p:nvGrpSpPr>
        <p:grpSpPr>
          <a:xfrm rot="1260000">
            <a:off x="3707220" y="3774322"/>
            <a:ext cx="254054" cy="253277"/>
            <a:chOff x="4409208" y="16723742"/>
            <a:chExt cx="576064" cy="576064"/>
          </a:xfrm>
        </p:grpSpPr>
        <p:sp>
          <p:nvSpPr>
            <p:cNvPr id="461" name="椭圆 460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2" name="椭圆 461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3" name="椭圆 462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4" name="组 463"/>
          <p:cNvGrpSpPr/>
          <p:nvPr/>
        </p:nvGrpSpPr>
        <p:grpSpPr>
          <a:xfrm rot="1260000">
            <a:off x="2748222" y="3842605"/>
            <a:ext cx="254054" cy="253277"/>
            <a:chOff x="4409208" y="16723742"/>
            <a:chExt cx="576064" cy="576064"/>
          </a:xfrm>
        </p:grpSpPr>
        <p:sp>
          <p:nvSpPr>
            <p:cNvPr id="465" name="椭圆 464"/>
            <p:cNvSpPr/>
            <p:nvPr/>
          </p:nvSpPr>
          <p:spPr>
            <a:xfrm>
              <a:off x="4481216" y="16795750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6" name="椭圆 465"/>
            <p:cNvSpPr/>
            <p:nvPr/>
          </p:nvSpPr>
          <p:spPr>
            <a:xfrm>
              <a:off x="4409208" y="16795750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7" name="椭圆 466"/>
            <p:cNvSpPr/>
            <p:nvPr/>
          </p:nvSpPr>
          <p:spPr>
            <a:xfrm>
              <a:off x="4841256" y="16723742"/>
              <a:ext cx="144016" cy="14401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68" name="文本框 467"/>
          <p:cNvSpPr txBox="1"/>
          <p:nvPr/>
        </p:nvSpPr>
        <p:spPr>
          <a:xfrm>
            <a:off x="7627525" y="3136352"/>
            <a:ext cx="155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H</a:t>
            </a:r>
            <a:r>
              <a:rPr kumimoji="1" lang="en-US" altLang="zh-CN" sz="2000" baseline="-25000" dirty="0" smtClean="0"/>
              <a:t>2</a:t>
            </a:r>
            <a:r>
              <a:rPr kumimoji="1" lang="en-US" altLang="zh-CN" sz="2000" dirty="0" smtClean="0"/>
              <a:t>(EF, v=2-5)</a:t>
            </a:r>
          </a:p>
        </p:txBody>
      </p:sp>
      <p:sp>
        <p:nvSpPr>
          <p:cNvPr id="475" name="文本框 474"/>
          <p:cNvSpPr txBox="1"/>
          <p:nvPr/>
        </p:nvSpPr>
        <p:spPr>
          <a:xfrm>
            <a:off x="4354037" y="4601481"/>
            <a:ext cx="195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Production laser</a:t>
            </a:r>
          </a:p>
        </p:txBody>
      </p:sp>
      <p:sp>
        <p:nvSpPr>
          <p:cNvPr id="476" name="文本框 475"/>
          <p:cNvSpPr txBox="1"/>
          <p:nvPr/>
        </p:nvSpPr>
        <p:spPr>
          <a:xfrm>
            <a:off x="903011" y="1936216"/>
            <a:ext cx="1404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Probe laser</a:t>
            </a:r>
          </a:p>
        </p:txBody>
      </p:sp>
      <p:sp>
        <p:nvSpPr>
          <p:cNvPr id="477" name="文本框 476"/>
          <p:cNvSpPr txBox="1"/>
          <p:nvPr/>
        </p:nvSpPr>
        <p:spPr>
          <a:xfrm>
            <a:off x="7102496" y="1532183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Ionization laser</a:t>
            </a:r>
          </a:p>
        </p:txBody>
      </p:sp>
      <p:grpSp>
        <p:nvGrpSpPr>
          <p:cNvPr id="478" name="组 477"/>
          <p:cNvGrpSpPr/>
          <p:nvPr/>
        </p:nvGrpSpPr>
        <p:grpSpPr>
          <a:xfrm rot="16200000">
            <a:off x="5008976" y="4876798"/>
            <a:ext cx="154276" cy="675692"/>
            <a:chOff x="3833144" y="18307918"/>
            <a:chExt cx="349818" cy="1536824"/>
          </a:xfrm>
        </p:grpSpPr>
        <p:sp>
          <p:nvSpPr>
            <p:cNvPr id="479" name="任意形状 478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0" name="上箭头 479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81" name="组 480"/>
          <p:cNvGrpSpPr/>
          <p:nvPr/>
        </p:nvGrpSpPr>
        <p:grpSpPr>
          <a:xfrm rot="10800000">
            <a:off x="3796063" y="1841237"/>
            <a:ext cx="154276" cy="675692"/>
            <a:chOff x="3833144" y="18307918"/>
            <a:chExt cx="349818" cy="1536824"/>
          </a:xfrm>
        </p:grpSpPr>
        <p:sp>
          <p:nvSpPr>
            <p:cNvPr id="482" name="任意形状 481"/>
            <p:cNvSpPr/>
            <p:nvPr/>
          </p:nvSpPr>
          <p:spPr>
            <a:xfrm>
              <a:off x="3833144" y="18523942"/>
              <a:ext cx="349818" cy="1320800"/>
            </a:xfrm>
            <a:custGeom>
              <a:avLst/>
              <a:gdLst>
                <a:gd name="connsiteX0" fmla="*/ 160867 w 349818"/>
                <a:gd name="connsiteY0" fmla="*/ 0 h 1320800"/>
                <a:gd name="connsiteX1" fmla="*/ 160867 w 349818"/>
                <a:gd name="connsiteY1" fmla="*/ 220133 h 1320800"/>
                <a:gd name="connsiteX2" fmla="*/ 347133 w 349818"/>
                <a:gd name="connsiteY2" fmla="*/ 355600 h 1320800"/>
                <a:gd name="connsiteX3" fmla="*/ 0 w 349818"/>
                <a:gd name="connsiteY3" fmla="*/ 541867 h 1320800"/>
                <a:gd name="connsiteX4" fmla="*/ 347133 w 349818"/>
                <a:gd name="connsiteY4" fmla="*/ 762000 h 1320800"/>
                <a:gd name="connsiteX5" fmla="*/ 25400 w 349818"/>
                <a:gd name="connsiteY5" fmla="*/ 922867 h 1320800"/>
                <a:gd name="connsiteX6" fmla="*/ 330200 w 349818"/>
                <a:gd name="connsiteY6" fmla="*/ 1134533 h 1320800"/>
                <a:gd name="connsiteX7" fmla="*/ 16933 w 349818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818" h="1320800">
                  <a:moveTo>
                    <a:pt x="160867" y="0"/>
                  </a:moveTo>
                  <a:cubicBezTo>
                    <a:pt x="145345" y="80433"/>
                    <a:pt x="129823" y="160866"/>
                    <a:pt x="160867" y="220133"/>
                  </a:cubicBezTo>
                  <a:cubicBezTo>
                    <a:pt x="191911" y="279400"/>
                    <a:pt x="373944" y="301978"/>
                    <a:pt x="347133" y="355600"/>
                  </a:cubicBezTo>
                  <a:cubicBezTo>
                    <a:pt x="320322" y="409222"/>
                    <a:pt x="0" y="474134"/>
                    <a:pt x="0" y="541867"/>
                  </a:cubicBezTo>
                  <a:cubicBezTo>
                    <a:pt x="0" y="609600"/>
                    <a:pt x="342900" y="698500"/>
                    <a:pt x="347133" y="762000"/>
                  </a:cubicBezTo>
                  <a:cubicBezTo>
                    <a:pt x="351366" y="825500"/>
                    <a:pt x="28222" y="860778"/>
                    <a:pt x="25400" y="922867"/>
                  </a:cubicBezTo>
                  <a:cubicBezTo>
                    <a:pt x="22578" y="984956"/>
                    <a:pt x="331611" y="1068211"/>
                    <a:pt x="330200" y="1134533"/>
                  </a:cubicBezTo>
                  <a:cubicBezTo>
                    <a:pt x="328789" y="1200855"/>
                    <a:pt x="16933" y="1320800"/>
                    <a:pt x="16933" y="1320800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3" name="上箭头 482"/>
            <p:cNvSpPr/>
            <p:nvPr/>
          </p:nvSpPr>
          <p:spPr>
            <a:xfrm>
              <a:off x="3884400" y="18307918"/>
              <a:ext cx="216024" cy="216024"/>
            </a:xfrm>
            <a:prstGeom prst="upArrow">
              <a:avLst>
                <a:gd name="adj1" fmla="val 10204"/>
                <a:gd name="adj2" fmla="val 83314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4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94"/>
    </mc:Choice>
    <mc:Fallback xmlns="">
      <p:transition xmlns:p14="http://schemas.microsoft.com/office/powerpoint/2010/main" spd="slow" advTm="481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90898" y="200517"/>
            <a:ext cx="7581901" cy="775328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Present work:</a:t>
            </a:r>
            <a:r>
              <a:rPr kumimoji="1" lang="en-US" altLang="zh-CN" sz="4400" dirty="0">
                <a:effectLst/>
              </a:rPr>
              <a:t> </a:t>
            </a:r>
            <a:r>
              <a:rPr kumimoji="1" lang="en-US" altLang="zh-CN" sz="4400" dirty="0" smtClean="0">
                <a:effectLst/>
              </a:rPr>
              <a:t>Setup</a:t>
            </a:r>
            <a:endParaRPr kumimoji="1" lang="zh-CN" altLang="en-US" sz="3200" dirty="0">
              <a:effectLst/>
            </a:endParaRPr>
          </a:p>
        </p:txBody>
      </p:sp>
      <p:grpSp>
        <p:nvGrpSpPr>
          <p:cNvPr id="7" name="组 6"/>
          <p:cNvGrpSpPr>
            <a:grpSpLocks noChangeAspect="1"/>
          </p:cNvGrpSpPr>
          <p:nvPr/>
        </p:nvGrpSpPr>
        <p:grpSpPr>
          <a:xfrm>
            <a:off x="553255" y="1123027"/>
            <a:ext cx="8095890" cy="5568460"/>
            <a:chOff x="968541" y="1551600"/>
            <a:chExt cx="7239000" cy="4979080"/>
          </a:xfrm>
        </p:grpSpPr>
        <p:sp>
          <p:nvSpPr>
            <p:cNvPr id="8" name="矩形 7"/>
            <p:cNvSpPr/>
            <p:nvPr/>
          </p:nvSpPr>
          <p:spPr>
            <a:xfrm>
              <a:off x="968541" y="1551600"/>
              <a:ext cx="7239000" cy="4979080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 descr="setup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9" y="1551600"/>
              <a:ext cx="7089589" cy="497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1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90900" y="107577"/>
            <a:ext cx="7581901" cy="961202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Present work:</a:t>
            </a:r>
            <a:r>
              <a:rPr kumimoji="1" lang="en-US" altLang="zh-CN" sz="4400" dirty="0">
                <a:effectLst/>
              </a:rPr>
              <a:t> </a:t>
            </a:r>
            <a:r>
              <a:rPr kumimoji="1" lang="en-US" altLang="zh-CN" sz="4400" dirty="0" smtClean="0">
                <a:effectLst/>
              </a:rPr>
              <a:t>Energy scheme</a:t>
            </a:r>
            <a:endParaRPr kumimoji="1" lang="zh-CN" altLang="en-US" sz="3200" dirty="0">
              <a:effectLst/>
            </a:endParaRPr>
          </a:p>
        </p:txBody>
      </p:sp>
      <p:grpSp>
        <p:nvGrpSpPr>
          <p:cNvPr id="2" name="组 1"/>
          <p:cNvGrpSpPr>
            <a:grpSpLocks noChangeAspect="1"/>
          </p:cNvGrpSpPr>
          <p:nvPr/>
        </p:nvGrpSpPr>
        <p:grpSpPr>
          <a:xfrm>
            <a:off x="2145923" y="846014"/>
            <a:ext cx="5226577" cy="6042966"/>
            <a:chOff x="2471189" y="1885304"/>
            <a:chExt cx="4148981" cy="4797050"/>
          </a:xfrm>
        </p:grpSpPr>
        <p:sp>
          <p:nvSpPr>
            <p:cNvPr id="3" name="矩形 2"/>
            <p:cNvSpPr/>
            <p:nvPr/>
          </p:nvSpPr>
          <p:spPr>
            <a:xfrm>
              <a:off x="2514003" y="2026187"/>
              <a:ext cx="3706590" cy="4576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" name="图片 3" descr="potentia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189" y="1885304"/>
              <a:ext cx="4148981" cy="4797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26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90900" y="107577"/>
            <a:ext cx="7581901" cy="961202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Present work:</a:t>
            </a:r>
            <a:r>
              <a:rPr kumimoji="1" lang="en-US" altLang="zh-CN" sz="4400" dirty="0">
                <a:effectLst/>
              </a:rPr>
              <a:t> </a:t>
            </a:r>
            <a:r>
              <a:rPr kumimoji="1" lang="en-US" altLang="zh-CN" sz="4400" dirty="0" smtClean="0">
                <a:effectLst/>
              </a:rPr>
              <a:t>Energy scheme</a:t>
            </a:r>
            <a:endParaRPr kumimoji="1" lang="zh-CN" altLang="en-US" sz="3200" dirty="0">
              <a:effectLst/>
            </a:endParaRPr>
          </a:p>
        </p:txBody>
      </p:sp>
      <p:grpSp>
        <p:nvGrpSpPr>
          <p:cNvPr id="2" name="组 1"/>
          <p:cNvGrpSpPr>
            <a:grpSpLocks noChangeAspect="1"/>
          </p:cNvGrpSpPr>
          <p:nvPr/>
        </p:nvGrpSpPr>
        <p:grpSpPr>
          <a:xfrm>
            <a:off x="2145923" y="846014"/>
            <a:ext cx="5226577" cy="6042966"/>
            <a:chOff x="2471189" y="1885304"/>
            <a:chExt cx="4148981" cy="4797050"/>
          </a:xfrm>
        </p:grpSpPr>
        <p:sp>
          <p:nvSpPr>
            <p:cNvPr id="3" name="矩形 2"/>
            <p:cNvSpPr/>
            <p:nvPr/>
          </p:nvSpPr>
          <p:spPr>
            <a:xfrm>
              <a:off x="2514003" y="2026187"/>
              <a:ext cx="3706590" cy="4576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" name="图片 3" descr="potential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189" y="1885304"/>
              <a:ext cx="4148981" cy="4797050"/>
            </a:xfrm>
            <a:prstGeom prst="rect">
              <a:avLst/>
            </a:prstGeom>
          </p:spPr>
        </p:pic>
      </p:grpSp>
      <p:cxnSp>
        <p:nvCxnSpPr>
          <p:cNvPr id="7" name="直线箭头连接符 6"/>
          <p:cNvCxnSpPr/>
          <p:nvPr/>
        </p:nvCxnSpPr>
        <p:spPr>
          <a:xfrm flipV="1">
            <a:off x="4524375" y="1071114"/>
            <a:ext cx="47625" cy="313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72000" y="1793875"/>
            <a:ext cx="85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206nm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33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061" y="127374"/>
            <a:ext cx="7272339" cy="786509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Preliminary results</a:t>
            </a:r>
            <a:endParaRPr kumimoji="1" lang="zh-CN" altLang="en-US" sz="4400" dirty="0">
              <a:effectLst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68583" y="2053662"/>
            <a:ext cx="4682505" cy="3482490"/>
            <a:chOff x="68583" y="1939702"/>
            <a:chExt cx="4682505" cy="3482490"/>
          </a:xfrm>
        </p:grpSpPr>
        <p:sp>
          <p:nvSpPr>
            <p:cNvPr id="5" name="矩形 4"/>
            <p:cNvSpPr/>
            <p:nvPr/>
          </p:nvSpPr>
          <p:spPr>
            <a:xfrm>
              <a:off x="260501" y="1939702"/>
              <a:ext cx="4330833" cy="34824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" name="图片 2" descr="overviewscan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3" y="1939702"/>
              <a:ext cx="4682505" cy="348249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427077" y="1545640"/>
            <a:ext cx="207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Overview scan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71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79"/>
    </mc:Choice>
    <mc:Fallback xmlns="">
      <p:transition xmlns:p14="http://schemas.microsoft.com/office/powerpoint/2010/main" spd="slow" advTm="32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4474118" y="2183500"/>
            <a:ext cx="4882081" cy="3332214"/>
            <a:chOff x="4474118" y="2183500"/>
            <a:chExt cx="4882081" cy="3332214"/>
          </a:xfrm>
        </p:grpSpPr>
        <p:sp>
          <p:nvSpPr>
            <p:cNvPr id="17" name="矩形 16"/>
            <p:cNvSpPr/>
            <p:nvPr/>
          </p:nvSpPr>
          <p:spPr>
            <a:xfrm>
              <a:off x="5141349" y="2238328"/>
              <a:ext cx="4002652" cy="327738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 descr="X12F3Q1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118" y="2183500"/>
              <a:ext cx="4882081" cy="3332214"/>
            </a:xfrm>
            <a:prstGeom prst="rect">
              <a:avLst/>
            </a:prstGeom>
          </p:spPr>
        </p:pic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2702209" y="5856106"/>
            <a:ext cx="4291258" cy="639909"/>
          </a:xfrm>
          <a:prstGeom prst="rect">
            <a:avLst/>
          </a:prstGeom>
        </p:spPr>
        <p:txBody>
          <a:bodyPr vert="horz" lIns="91440" tIns="4536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dirty="0" smtClean="0">
                <a:solidFill>
                  <a:srgbClr val="3366FF"/>
                </a:solidFill>
                <a:cs typeface="DejaVu Sans" charset="0"/>
              </a:rPr>
              <a:t>High-resolution spectrum of  H</a:t>
            </a:r>
            <a:r>
              <a:rPr lang="en-US" sz="1800" baseline="-25000" dirty="0" smtClean="0">
                <a:solidFill>
                  <a:srgbClr val="3366FF"/>
                </a:solidFill>
                <a:cs typeface="DejaVu Sans" charset="0"/>
              </a:rPr>
              <a:t>2</a:t>
            </a:r>
            <a:r>
              <a:rPr lang="en-US" sz="1800" dirty="0" smtClean="0">
                <a:solidFill>
                  <a:srgbClr val="3366FF"/>
                </a:solidFill>
                <a:cs typeface="DejaVu Sans" charset="0"/>
              </a:rPr>
              <a:t> ground state high vibrational quantum number</a:t>
            </a:r>
          </a:p>
        </p:txBody>
      </p:sp>
      <p:grpSp>
        <p:nvGrpSpPr>
          <p:cNvPr id="9" name="组 8"/>
          <p:cNvGrpSpPr/>
          <p:nvPr/>
        </p:nvGrpSpPr>
        <p:grpSpPr>
          <a:xfrm>
            <a:off x="68583" y="2053662"/>
            <a:ext cx="4682505" cy="3482490"/>
            <a:chOff x="68583" y="1939702"/>
            <a:chExt cx="4682505" cy="3482490"/>
          </a:xfrm>
        </p:grpSpPr>
        <p:sp>
          <p:nvSpPr>
            <p:cNvPr id="5" name="矩形 4"/>
            <p:cNvSpPr/>
            <p:nvPr/>
          </p:nvSpPr>
          <p:spPr>
            <a:xfrm>
              <a:off x="260501" y="1939702"/>
              <a:ext cx="4330833" cy="348249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" name="图片 2" descr="overviewscan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3" y="1939702"/>
              <a:ext cx="4682505" cy="348249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427077" y="1545640"/>
            <a:ext cx="207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Overview scan</a:t>
            </a:r>
            <a:endParaRPr kumimoji="1"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655136" y="1868996"/>
            <a:ext cx="293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X(v=12)-F(v=3) Q1 transition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002603" y="3369984"/>
            <a:ext cx="464507" cy="4395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直线连接符 13"/>
          <p:cNvCxnSpPr/>
          <p:nvPr/>
        </p:nvCxnSpPr>
        <p:spPr>
          <a:xfrm flipV="1">
            <a:off x="2467110" y="2340050"/>
            <a:ext cx="2715281" cy="10299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2467110" y="3809547"/>
            <a:ext cx="2715281" cy="1245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83061" y="127374"/>
            <a:ext cx="7272339" cy="786509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Preliminary results</a:t>
            </a:r>
            <a:endParaRPr kumimoji="1" lang="zh-CN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867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3"/>
    </mc:Choice>
    <mc:Fallback xmlns="">
      <p:transition xmlns:p14="http://schemas.microsoft.com/office/powerpoint/2010/main" spd="slow" advTm="1474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366" y="1053281"/>
            <a:ext cx="8761429" cy="56676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67057"/>
              </p:ext>
            </p:extLst>
          </p:nvPr>
        </p:nvGraphicFramePr>
        <p:xfrm>
          <a:off x="237367" y="1053281"/>
          <a:ext cx="8761428" cy="5667675"/>
        </p:xfrm>
        <a:graphic>
          <a:graphicData uri="http://schemas.openxmlformats.org/drawingml/2006/table">
            <a:tbl>
              <a:tblPr/>
              <a:tblGrid>
                <a:gridCol w="1522369"/>
                <a:gridCol w="1522369"/>
                <a:gridCol w="1048580"/>
                <a:gridCol w="1213376"/>
                <a:gridCol w="863185"/>
                <a:gridCol w="1542969"/>
                <a:gridCol w="1048580"/>
              </a:tblGrid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</a:t>
                      </a:r>
                      <a:r>
                        <a:rPr lang="en-US" altLang="zh-CN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en-US" altLang="zh-CN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signal</a:t>
                      </a:r>
                      <a:endParaRPr lang="en-US" altLang="zh-CN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width/MHz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Ground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Excited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A(J)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Theory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diff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68582.087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3754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F2(3)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68582.098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-0.011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68259.287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2344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F2(5)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68259.321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-0.034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68490.737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1364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10(6)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F1(6)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Q(6)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68490.755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-0.019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68476.040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3399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68476.054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-0.014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68446.270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3030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68446.288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-0.018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68387.658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3056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68387.666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-0.008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68302.019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3526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68302.028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-0.009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68505.510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7500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68505.513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-0.003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68699.793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1243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E1(4)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68700.929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-1.136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68713.986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2826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E2(4)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68716.817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-2.831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68451.180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1256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10(10)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E0(10)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Q(10)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68451.539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-0.360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68517.165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3834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E2(4)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68516.334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0.830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68411.626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2553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F2(7)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68411.045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0.582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366" y="107577"/>
            <a:ext cx="7581901" cy="1038650"/>
          </a:xfrm>
        </p:spPr>
        <p:txBody>
          <a:bodyPr/>
          <a:lstStyle/>
          <a:p>
            <a:pPr algn="l"/>
            <a:r>
              <a:rPr kumimoji="1" lang="en-US" altLang="zh-CN" sz="4400" dirty="0">
                <a:effectLst/>
              </a:rPr>
              <a:t>Preliminary results: </a:t>
            </a:r>
            <a:r>
              <a:rPr kumimoji="1" lang="en-US" altLang="zh-CN" sz="4400" dirty="0" smtClean="0">
                <a:effectLst/>
              </a:rPr>
              <a:t>summary</a:t>
            </a:r>
            <a:endParaRPr kumimoji="1" lang="zh-CN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761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319639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000" dirty="0" smtClean="0">
                <a:effectLst/>
              </a:rPr>
              <a:t>Motivation: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650"/>
            <a:ext cx="9144000" cy="426536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4625" y="2063750"/>
            <a:ext cx="1174750" cy="3016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6645911"/>
      </p:ext>
    </p:extLst>
  </p:cSld>
  <p:clrMapOvr>
    <a:masterClrMapping/>
  </p:clrMapOvr>
  <p:transition xmlns:p14="http://schemas.microsoft.com/office/powerpoint/2010/main" spd="med" advTm="4305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7366" y="1053281"/>
            <a:ext cx="8761429" cy="56676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34162"/>
              </p:ext>
            </p:extLst>
          </p:nvPr>
        </p:nvGraphicFramePr>
        <p:xfrm>
          <a:off x="237367" y="1053281"/>
          <a:ext cx="8761428" cy="5667675"/>
        </p:xfrm>
        <a:graphic>
          <a:graphicData uri="http://schemas.openxmlformats.org/drawingml/2006/table">
            <a:tbl>
              <a:tblPr/>
              <a:tblGrid>
                <a:gridCol w="1522369"/>
                <a:gridCol w="1522369"/>
                <a:gridCol w="1048580"/>
                <a:gridCol w="1213376"/>
                <a:gridCol w="863185"/>
                <a:gridCol w="1542969"/>
                <a:gridCol w="1048580"/>
              </a:tblGrid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H</a:t>
                      </a:r>
                      <a:r>
                        <a:rPr lang="en-US" altLang="zh-CN" sz="2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+ </a:t>
                      </a:r>
                      <a:r>
                        <a:rPr lang="en-US" altLang="zh-CN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signal</a:t>
                      </a:r>
                      <a:endParaRPr lang="en-US" altLang="zh-CN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width/MHz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Ground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Excited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A(J)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Theory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diff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68582.087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3754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F2(3)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68582.098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-0.011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68259.287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2344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F2(5)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68259.321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-0.034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68490.737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1364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10(6)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F1(6)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Q(6)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68490.755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-0.019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68476.040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3399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68476.054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-0.014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68446.270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3030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68446.288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-0.018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68387.658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3056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68387.666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-0.008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68302.019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3526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68302.028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-0.009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68505.510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7500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F3(3)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S(1)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68505.513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-0.003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68699.793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1243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E1(4)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68700.929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-1.136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68713.986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2826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E2(4)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S(2)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68716.817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-2.831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68451.180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1256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10(10)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E0(10)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Q(10)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68451.539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-0.360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68517.165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3834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13(4)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E2(4)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Q(4)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68516.334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0.830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3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68411.626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2553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11(5)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F2(7)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S(5)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68411.045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0.582 </a:t>
                      </a:r>
                    </a:p>
                  </a:txBody>
                  <a:tcPr marL="12085" marR="12085" marT="12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366" y="107577"/>
            <a:ext cx="7581901" cy="1038650"/>
          </a:xfrm>
        </p:spPr>
        <p:txBody>
          <a:bodyPr/>
          <a:lstStyle/>
          <a:p>
            <a:pPr algn="l"/>
            <a:r>
              <a:rPr kumimoji="1" lang="en-US" altLang="zh-CN" sz="4400" dirty="0">
                <a:effectLst/>
              </a:rPr>
              <a:t>Preliminary results: </a:t>
            </a:r>
            <a:r>
              <a:rPr kumimoji="1" lang="en-US" altLang="zh-CN" sz="4400" dirty="0" smtClean="0">
                <a:effectLst/>
              </a:rPr>
              <a:t>summary</a:t>
            </a:r>
            <a:endParaRPr kumimoji="1" lang="zh-CN" altLang="en-US" sz="4400" dirty="0"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367" y="5576239"/>
            <a:ext cx="8761428" cy="40272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65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92611" y="913883"/>
            <a:ext cx="6691016" cy="542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55117" y="6337454"/>
            <a:ext cx="448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D. </a:t>
            </a:r>
            <a:r>
              <a:rPr lang="en-US" altLang="zh-CN" sz="1400" dirty="0" err="1" smtClean="0"/>
              <a:t>Bailly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 </a:t>
            </a:r>
            <a:r>
              <a:rPr lang="en-US" altLang="zh-CN" sz="1400" i="1" dirty="0" smtClean="0"/>
              <a:t>Molecular </a:t>
            </a:r>
            <a:r>
              <a:rPr lang="en-US" altLang="zh-CN" sz="1400" i="1" dirty="0"/>
              <a:t>Physics </a:t>
            </a:r>
            <a:r>
              <a:rPr lang="en-US" altLang="zh-CN" sz="1400" b="1" dirty="0"/>
              <a:t>2010,</a:t>
            </a:r>
            <a:r>
              <a:rPr lang="en-US" altLang="zh-CN" sz="1400" dirty="0"/>
              <a:t> </a:t>
            </a:r>
            <a:r>
              <a:rPr lang="en-US" altLang="zh-CN" sz="1400" i="1" dirty="0"/>
              <a:t>108</a:t>
            </a:r>
            <a:r>
              <a:rPr lang="en-US" altLang="zh-CN" sz="1400" dirty="0"/>
              <a:t> (7-9), 827-846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</a:t>
            </a:r>
            <a:r>
              <a:rPr lang="en-US" altLang="zh-CN" sz="1400" dirty="0"/>
              <a:t> J. Chem.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  <p:pic>
        <p:nvPicPr>
          <p:cNvPr id="2" name="图片 1" descr="resul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5" y="743493"/>
            <a:ext cx="7452031" cy="5737128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83061" y="127374"/>
            <a:ext cx="8706939" cy="786509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Preliminary </a:t>
            </a:r>
            <a:r>
              <a:rPr kumimoji="1" lang="en-US" altLang="zh-CN" sz="4400" dirty="0" smtClean="0">
                <a:effectLst/>
              </a:rPr>
              <a:t>results: X(v=12) - F(v=3)</a:t>
            </a:r>
            <a:endParaRPr kumimoji="1" lang="zh-CN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82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9"/>
    </mc:Choice>
    <mc:Fallback xmlns="">
      <p:transition xmlns:p14="http://schemas.microsoft.com/office/powerpoint/2010/main" spd="slow" advTm="518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92611" y="913883"/>
            <a:ext cx="6691016" cy="542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55117" y="6337454"/>
            <a:ext cx="448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D. </a:t>
            </a:r>
            <a:r>
              <a:rPr lang="en-US" altLang="zh-CN" sz="1400" dirty="0" err="1" smtClean="0"/>
              <a:t>Bailly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 </a:t>
            </a:r>
            <a:r>
              <a:rPr lang="en-US" altLang="zh-CN" sz="1400" i="1" dirty="0" smtClean="0"/>
              <a:t>Molecular </a:t>
            </a:r>
            <a:r>
              <a:rPr lang="en-US" altLang="zh-CN" sz="1400" i="1" dirty="0"/>
              <a:t>Physics </a:t>
            </a:r>
            <a:r>
              <a:rPr lang="en-US" altLang="zh-CN" sz="1400" b="1" dirty="0"/>
              <a:t>2010,</a:t>
            </a:r>
            <a:r>
              <a:rPr lang="en-US" altLang="zh-CN" sz="1400" dirty="0"/>
              <a:t> </a:t>
            </a:r>
            <a:r>
              <a:rPr lang="en-US" altLang="zh-CN" sz="1400" i="1" dirty="0"/>
              <a:t>108</a:t>
            </a:r>
            <a:r>
              <a:rPr lang="en-US" altLang="zh-CN" sz="1400" dirty="0"/>
              <a:t> (7-9), 827-846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</a:t>
            </a:r>
            <a:r>
              <a:rPr lang="en-US" altLang="zh-CN" sz="1400" dirty="0"/>
              <a:t> J. Chem.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  <p:pic>
        <p:nvPicPr>
          <p:cNvPr id="2" name="图片 1" descr="resul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5" y="743493"/>
            <a:ext cx="7452031" cy="57371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 rot="20471742">
            <a:off x="1821089" y="2720537"/>
            <a:ext cx="6006723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0000"/>
                </a:solidFill>
              </a:rPr>
              <a:t>Expected accuracy: 0.002 cm</a:t>
            </a:r>
            <a:r>
              <a:rPr kumimoji="1" lang="en-US" altLang="zh-CN" sz="3600" b="1" baseline="30000" dirty="0" smtClean="0">
                <a:solidFill>
                  <a:srgbClr val="FF0000"/>
                </a:solidFill>
              </a:rPr>
              <a:t>-1</a:t>
            </a:r>
          </a:p>
          <a:p>
            <a:r>
              <a:rPr kumimoji="1" lang="en-US" altLang="zh-CN" sz="3600" b="1" dirty="0" smtClean="0">
                <a:solidFill>
                  <a:srgbClr val="0000FF"/>
                </a:solidFill>
              </a:rPr>
              <a:t>Theory: 0.0045 cm</a:t>
            </a:r>
            <a:r>
              <a:rPr kumimoji="1" lang="en-US" altLang="zh-CN" sz="3600" b="1" baseline="30000" dirty="0" smtClean="0">
                <a:solidFill>
                  <a:srgbClr val="0000FF"/>
                </a:solidFill>
              </a:rPr>
              <a:t>-1</a:t>
            </a:r>
            <a:endParaRPr kumimoji="1" lang="zh-CN" altLang="en-US" sz="3600" b="1" baseline="30000" dirty="0">
              <a:solidFill>
                <a:srgbClr val="0000FF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83061" y="127374"/>
            <a:ext cx="8706939" cy="786509"/>
          </a:xfrm>
        </p:spPr>
        <p:txBody>
          <a:bodyPr/>
          <a:lstStyle/>
          <a:p>
            <a:pPr algn="l"/>
            <a:r>
              <a:rPr kumimoji="1" lang="en-US" altLang="zh-CN" sz="4400" dirty="0" smtClean="0">
                <a:effectLst/>
              </a:rPr>
              <a:t>Preliminary </a:t>
            </a:r>
            <a:r>
              <a:rPr kumimoji="1" lang="en-US" altLang="zh-CN" sz="4400" dirty="0" smtClean="0">
                <a:effectLst/>
              </a:rPr>
              <a:t>results: X(v=12) - F(v=3)</a:t>
            </a:r>
            <a:endParaRPr kumimoji="1" lang="zh-CN" altLang="en-US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07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9"/>
    </mc:Choice>
    <mc:Fallback xmlns="">
      <p:transition xmlns:p14="http://schemas.microsoft.com/office/powerpoint/2010/main" spd="slow" advTm="518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800" dirty="0" smtClean="0">
                <a:effectLst/>
              </a:rPr>
              <a:t>Conclusions</a:t>
            </a:r>
            <a:r>
              <a:rPr kumimoji="1" lang="en-US" altLang="zh-CN" sz="4800" dirty="0">
                <a:effectLst/>
              </a:rPr>
              <a:t> </a:t>
            </a:r>
            <a:r>
              <a:rPr kumimoji="1" lang="en-US" altLang="zh-CN" sz="4800" dirty="0" smtClean="0">
                <a:effectLst/>
              </a:rPr>
              <a:t>and outlook</a:t>
            </a:r>
            <a:endParaRPr kumimoji="1" lang="zh-CN" altLang="en-US" sz="4800" dirty="0"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625" y="1508126"/>
            <a:ext cx="8286749" cy="5080000"/>
          </a:xfrm>
        </p:spPr>
        <p:txBody>
          <a:bodyPr>
            <a:normAutofit/>
          </a:bodyPr>
          <a:lstStyle/>
          <a:p>
            <a:r>
              <a:rPr kumimoji="1" lang="en-US" altLang="zh-CN" dirty="0" err="1" smtClean="0">
                <a:effectLst/>
              </a:rPr>
              <a:t>Comfirm</a:t>
            </a:r>
            <a:r>
              <a:rPr kumimoji="1" lang="en-US" altLang="zh-CN" dirty="0" smtClean="0">
                <a:effectLst/>
              </a:rPr>
              <a:t> the previous work and reassign the transitions</a:t>
            </a:r>
          </a:p>
          <a:p>
            <a:r>
              <a:rPr kumimoji="1" lang="en-US" altLang="zh-CN" dirty="0" smtClean="0">
                <a:effectLst/>
              </a:rPr>
              <a:t>High resolution spectroscopy of high vibrational state of H</a:t>
            </a:r>
            <a:r>
              <a:rPr kumimoji="1" lang="en-US" altLang="zh-CN" baseline="-25000" dirty="0" smtClean="0">
                <a:effectLst/>
              </a:rPr>
              <a:t>2</a:t>
            </a:r>
            <a:r>
              <a:rPr kumimoji="1" lang="en-US" altLang="zh-CN" dirty="0" smtClean="0">
                <a:effectLst/>
              </a:rPr>
              <a:t> by </a:t>
            </a:r>
            <a:r>
              <a:rPr kumimoji="1" lang="en-US" altLang="zh-CN" dirty="0" err="1" smtClean="0">
                <a:effectLst/>
              </a:rPr>
              <a:t>photodissociation</a:t>
            </a:r>
            <a:r>
              <a:rPr kumimoji="1" lang="en-US" altLang="zh-CN" dirty="0" smtClean="0">
                <a:effectLst/>
              </a:rPr>
              <a:t> </a:t>
            </a:r>
            <a:r>
              <a:rPr kumimoji="1" lang="en-US" altLang="zh-CN" dirty="0" smtClean="0">
                <a:effectLst/>
              </a:rPr>
              <a:t>H</a:t>
            </a:r>
            <a:r>
              <a:rPr kumimoji="1" lang="en-US" altLang="zh-CN" baseline="-25000" dirty="0" smtClean="0">
                <a:effectLst/>
              </a:rPr>
              <a:t>2</a:t>
            </a:r>
            <a:r>
              <a:rPr kumimoji="1" lang="en-US" altLang="zh-CN" dirty="0" smtClean="0">
                <a:effectLst/>
              </a:rPr>
              <a:t>S molecule</a:t>
            </a:r>
          </a:p>
          <a:p>
            <a:r>
              <a:rPr kumimoji="1" lang="en-US" altLang="zh-CN" dirty="0">
                <a:effectLst/>
              </a:rPr>
              <a:t>Test of QED theory of ground state </a:t>
            </a:r>
            <a:r>
              <a:rPr kumimoji="1" lang="en-US" altLang="zh-CN" dirty="0" smtClean="0">
                <a:effectLst/>
              </a:rPr>
              <a:t>vibrational </a:t>
            </a:r>
            <a:r>
              <a:rPr kumimoji="1" lang="en-US" altLang="zh-CN" dirty="0">
                <a:effectLst/>
              </a:rPr>
              <a:t>level energies </a:t>
            </a:r>
            <a:r>
              <a:rPr kumimoji="1" lang="en-US" altLang="zh-CN" dirty="0" smtClean="0">
                <a:effectLst/>
              </a:rPr>
              <a:t>to v=12</a:t>
            </a:r>
            <a:endParaRPr kumimoji="1" lang="en-US" altLang="zh-CN" dirty="0">
              <a:effectLst/>
            </a:endParaRPr>
          </a:p>
          <a:p>
            <a:endParaRPr kumimoji="1" lang="en-US" altLang="zh-CN" dirty="0" smtClean="0">
              <a:effectLst/>
            </a:endParaRPr>
          </a:p>
          <a:p>
            <a:r>
              <a:rPr kumimoji="1" lang="en-US" altLang="zh-CN" dirty="0" smtClean="0">
                <a:effectLst/>
              </a:rPr>
              <a:t>Improve the S/N </a:t>
            </a:r>
            <a:r>
              <a:rPr kumimoji="1" lang="en-US" altLang="zh-CN" dirty="0" smtClean="0">
                <a:effectLst/>
              </a:rPr>
              <a:t>ratio</a:t>
            </a:r>
          </a:p>
          <a:p>
            <a:r>
              <a:rPr kumimoji="1" lang="en-US" altLang="zh-CN" dirty="0">
                <a:effectLst/>
              </a:rPr>
              <a:t>Assign the unknown </a:t>
            </a:r>
            <a:r>
              <a:rPr kumimoji="1" lang="en-US" altLang="zh-CN" dirty="0" smtClean="0">
                <a:effectLst/>
              </a:rPr>
              <a:t>transitions</a:t>
            </a:r>
            <a:endParaRPr kumimoji="1" lang="en-US" altLang="zh-CN" dirty="0" smtClean="0">
              <a:effectLst/>
            </a:endParaRPr>
          </a:p>
          <a:p>
            <a:r>
              <a:rPr kumimoji="1" lang="en-US" altLang="zh-CN" dirty="0" smtClean="0">
                <a:effectLst/>
              </a:rPr>
              <a:t>Extend </a:t>
            </a:r>
            <a:r>
              <a:rPr kumimoji="1" lang="en-US" altLang="zh-CN" dirty="0" smtClean="0">
                <a:effectLst/>
              </a:rPr>
              <a:t>to </a:t>
            </a:r>
            <a:r>
              <a:rPr kumimoji="1" lang="en-US" altLang="zh-CN" dirty="0" smtClean="0">
                <a:effectLst/>
              </a:rPr>
              <a:t>the highest </a:t>
            </a:r>
            <a:r>
              <a:rPr kumimoji="1" lang="en-US" altLang="zh-CN" dirty="0" smtClean="0">
                <a:effectLst/>
              </a:rPr>
              <a:t>vibrational state (v</a:t>
            </a:r>
            <a:r>
              <a:rPr kumimoji="1" lang="en-US" altLang="zh-CN" dirty="0" smtClean="0">
                <a:effectLst/>
              </a:rPr>
              <a:t>=</a:t>
            </a:r>
            <a:r>
              <a:rPr kumimoji="1" lang="en-US" altLang="zh-CN" dirty="0" smtClean="0">
                <a:effectLst/>
              </a:rPr>
              <a:t>14)</a:t>
            </a:r>
            <a:endParaRPr kumimoji="1" lang="en-US" altLang="zh-CN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05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7"/>
    </mc:Choice>
    <mc:Fallback xmlns="">
      <p:transition xmlns:p14="http://schemas.microsoft.com/office/powerpoint/2010/main" spd="slow" advTm="281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462" y="2441202"/>
            <a:ext cx="7581901" cy="1653988"/>
          </a:xfrm>
        </p:spPr>
        <p:txBody>
          <a:bodyPr/>
          <a:lstStyle/>
          <a:p>
            <a:r>
              <a:rPr kumimoji="1" lang="en-US" altLang="zh-CN" sz="6600" dirty="0" smtClean="0">
                <a:solidFill>
                  <a:srgbClr val="FF0000"/>
                </a:solidFill>
                <a:effectLst/>
              </a:rPr>
              <a:t>Is H</a:t>
            </a:r>
            <a:r>
              <a:rPr kumimoji="1" lang="en-US" altLang="zh-CN" sz="6600" baseline="-25000" dirty="0" smtClean="0">
                <a:solidFill>
                  <a:srgbClr val="FF0000"/>
                </a:solidFill>
                <a:effectLst/>
              </a:rPr>
              <a:t>2</a:t>
            </a:r>
            <a:r>
              <a:rPr kumimoji="1" lang="en-US" altLang="zh-CN" sz="6600" dirty="0" smtClean="0">
                <a:solidFill>
                  <a:srgbClr val="FF0000"/>
                </a:solidFill>
                <a:effectLst/>
              </a:rPr>
              <a:t>O has </a:t>
            </a:r>
            <a:r>
              <a:rPr kumimoji="1" lang="en-US" altLang="zh-CN" sz="6600" dirty="0">
                <a:solidFill>
                  <a:srgbClr val="FF0000"/>
                </a:solidFill>
                <a:effectLst/>
              </a:rPr>
              <a:t>the same </a:t>
            </a:r>
            <a:r>
              <a:rPr kumimoji="1" lang="en-US" altLang="zh-CN" sz="6600" dirty="0" smtClean="0">
                <a:solidFill>
                  <a:srgbClr val="FF0000"/>
                </a:solidFill>
                <a:effectLst/>
              </a:rPr>
              <a:t>phenomenon</a:t>
            </a:r>
            <a:r>
              <a:rPr kumimoji="1" lang="en-US" altLang="zh-CN" sz="6600" dirty="0">
                <a:solidFill>
                  <a:srgbClr val="FF0000"/>
                </a:solidFill>
                <a:effectLst/>
              </a:rPr>
              <a:t>?</a:t>
            </a:r>
            <a:endParaRPr kumimoji="1" lang="zh-CN" altLang="en-US" sz="6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576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738" y="240779"/>
            <a:ext cx="841653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attention!</a:t>
            </a:r>
          </a:p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Questions?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15" y="5058567"/>
            <a:ext cx="1172529" cy="11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71" y="5655979"/>
            <a:ext cx="2391153" cy="5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l="8273" r="18032"/>
          <a:stretch/>
        </p:blipFill>
        <p:spPr>
          <a:xfrm>
            <a:off x="6092429" y="5534039"/>
            <a:ext cx="2652889" cy="719352"/>
          </a:xfrm>
          <a:prstGeom prst="rect">
            <a:avLst/>
          </a:prstGeom>
        </p:spPr>
      </p:pic>
      <p:grpSp>
        <p:nvGrpSpPr>
          <p:cNvPr id="15" name="组 14"/>
          <p:cNvGrpSpPr/>
          <p:nvPr/>
        </p:nvGrpSpPr>
        <p:grpSpPr>
          <a:xfrm>
            <a:off x="5324444" y="2357716"/>
            <a:ext cx="1566945" cy="2238862"/>
            <a:chOff x="6972299" y="2357716"/>
            <a:chExt cx="1566945" cy="223886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299" y="2357716"/>
              <a:ext cx="1566945" cy="179079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053953" y="4227246"/>
              <a:ext cx="1403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err="1" smtClean="0"/>
                <a:t>Wim</a:t>
              </a:r>
              <a:r>
                <a:rPr kumimoji="1" lang="en-US" altLang="zh-CN" dirty="0" smtClean="0"/>
                <a:t> </a:t>
              </a:r>
              <a:r>
                <a:rPr kumimoji="1" lang="en-US" altLang="zh-CN" dirty="0" err="1" smtClean="0"/>
                <a:t>Ubachs</a:t>
              </a:r>
              <a:endParaRPr kumimoji="1" lang="zh-CN" altLang="en-US" dirty="0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2187160" y="2357716"/>
            <a:ext cx="1874995" cy="2227173"/>
            <a:chOff x="3506146" y="2357716"/>
            <a:chExt cx="1874995" cy="222717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7325" y="2357716"/>
              <a:ext cx="1432636" cy="179079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506146" y="4215557"/>
              <a:ext cx="18749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Edcel </a:t>
              </a:r>
              <a:r>
                <a:rPr lang="en-US" altLang="zh-CN" dirty="0" err="1"/>
                <a:t>Salumbides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59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7"/>
    </mc:Choice>
    <mc:Fallback xmlns="">
      <p:transition xmlns:p14="http://schemas.microsoft.com/office/powerpoint/2010/main" spd="slow" advTm="87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3" y="1892465"/>
            <a:ext cx="7272339" cy="4751261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37366" y="107577"/>
            <a:ext cx="7581901" cy="1038650"/>
          </a:xfrm>
        </p:spPr>
        <p:txBody>
          <a:bodyPr/>
          <a:lstStyle/>
          <a:p>
            <a:pPr algn="l"/>
            <a:r>
              <a:rPr kumimoji="1" lang="en-US" altLang="zh-CN" sz="4400" dirty="0">
                <a:effectLst/>
              </a:rPr>
              <a:t>Preliminary results: </a:t>
            </a:r>
            <a:r>
              <a:rPr kumimoji="1" lang="en-US" altLang="zh-CN" sz="4400" dirty="0" smtClean="0">
                <a:effectLst/>
              </a:rPr>
              <a:t>Imaging</a:t>
            </a:r>
            <a:endParaRPr kumimoji="1" lang="zh-CN" altLang="en-US" sz="4400" dirty="0">
              <a:effectLst/>
            </a:endParaRPr>
          </a:p>
        </p:txBody>
      </p:sp>
      <p:sp>
        <p:nvSpPr>
          <p:cNvPr id="2" name="左箭头 1"/>
          <p:cNvSpPr/>
          <p:nvPr/>
        </p:nvSpPr>
        <p:spPr>
          <a:xfrm>
            <a:off x="5792684" y="1579934"/>
            <a:ext cx="1285543" cy="201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46189" y="1130737"/>
            <a:ext cx="174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molecular beam</a:t>
            </a:r>
          </a:p>
        </p:txBody>
      </p:sp>
      <p:sp>
        <p:nvSpPr>
          <p:cNvPr id="6" name="左右箭头 5"/>
          <p:cNvSpPr/>
          <p:nvPr/>
        </p:nvSpPr>
        <p:spPr>
          <a:xfrm>
            <a:off x="2224597" y="1579934"/>
            <a:ext cx="1486892" cy="20136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98783" y="1130737"/>
            <a:ext cx="304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linearly polarized laser E 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61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366" y="107577"/>
            <a:ext cx="7581901" cy="1038650"/>
          </a:xfrm>
        </p:spPr>
        <p:txBody>
          <a:bodyPr/>
          <a:lstStyle/>
          <a:p>
            <a:pPr algn="l"/>
            <a:r>
              <a:rPr kumimoji="1" lang="en-US" altLang="zh-CN" sz="4400" dirty="0">
                <a:effectLst/>
              </a:rPr>
              <a:t>Preliminary results: </a:t>
            </a:r>
            <a:r>
              <a:rPr kumimoji="1" lang="en-US" altLang="zh-CN" sz="4400" dirty="0" smtClean="0">
                <a:effectLst/>
              </a:rPr>
              <a:t>Imaging</a:t>
            </a:r>
            <a:endParaRPr kumimoji="1" lang="zh-CN" altLang="en-US" sz="4400" dirty="0"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18" y="1892457"/>
            <a:ext cx="7272339" cy="4751261"/>
          </a:xfrm>
          <a:prstGeom prst="rect">
            <a:avLst/>
          </a:prstGeom>
        </p:spPr>
      </p:pic>
      <p:sp>
        <p:nvSpPr>
          <p:cNvPr id="5" name="左箭头 4"/>
          <p:cNvSpPr/>
          <p:nvPr/>
        </p:nvSpPr>
        <p:spPr>
          <a:xfrm>
            <a:off x="5792684" y="1579934"/>
            <a:ext cx="1285543" cy="2013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46189" y="1130737"/>
            <a:ext cx="1748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molecular beam</a:t>
            </a:r>
          </a:p>
        </p:txBody>
      </p:sp>
      <p:sp>
        <p:nvSpPr>
          <p:cNvPr id="7" name="左右箭头 6"/>
          <p:cNvSpPr/>
          <p:nvPr/>
        </p:nvSpPr>
        <p:spPr>
          <a:xfrm>
            <a:off x="2224597" y="1579934"/>
            <a:ext cx="1486892" cy="20136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98783" y="1130737"/>
            <a:ext cx="304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linearly polarized laser E field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620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H</a:t>
            </a:r>
            <a:r>
              <a:rPr kumimoji="0" lang="en-US" altLang="zh-CN" baseline="-330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2</a:t>
            </a:r>
            <a:r>
              <a:rPr kumimoji="0" lang="en-US" altLang="zh-CN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dissociation energy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14851" y="1505766"/>
            <a:ext cx="8295573" cy="8637"/>
            <a:chOff x="288" y="1046"/>
            <a:chExt cx="5759" cy="6"/>
          </a:xfrm>
        </p:grpSpPr>
        <p:sp>
          <p:nvSpPr>
            <p:cNvPr id="20486" name="Line 3"/>
            <p:cNvSpPr>
              <a:spLocks noChangeShapeType="1"/>
            </p:cNvSpPr>
            <p:nvPr/>
          </p:nvSpPr>
          <p:spPr bwMode="auto">
            <a:xfrm>
              <a:off x="288" y="1053"/>
              <a:ext cx="5759" cy="0"/>
            </a:xfrm>
            <a:prstGeom prst="line">
              <a:avLst/>
            </a:prstGeom>
            <a:noFill/>
            <a:ln w="1836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Line 4"/>
            <p:cNvSpPr>
              <a:spLocks noChangeShapeType="1"/>
            </p:cNvSpPr>
            <p:nvPr/>
          </p:nvSpPr>
          <p:spPr bwMode="auto">
            <a:xfrm>
              <a:off x="288" y="1046"/>
              <a:ext cx="5759" cy="0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719" y="5825845"/>
            <a:ext cx="7772688" cy="764399"/>
          </a:xfrm>
        </p:spPr>
        <p:txBody>
          <a:bodyPr tIns="3657"/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zh-CN" sz="1500">
                <a:solidFill>
                  <a:srgbClr val="0099FF"/>
                </a:solidFill>
                <a:latin typeface="DejaVu Sans Condensed" charset="0"/>
                <a:cs typeface="DejaVu Sans" charset="0"/>
              </a:rPr>
              <a:t>Experiment:</a:t>
            </a:r>
            <a:r>
              <a:rPr lang="en-US" altLang="zh-CN" sz="15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Liu </a:t>
            </a:r>
            <a:r>
              <a:rPr lang="en-US" altLang="zh-CN" sz="1500" i="1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et al.</a:t>
            </a:r>
            <a:r>
              <a:rPr lang="en-US" altLang="zh-CN" sz="15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, </a:t>
            </a:r>
            <a:r>
              <a:rPr lang="en-US" altLang="zh-CN" sz="1500" i="1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J. Chem. Phys.</a:t>
            </a:r>
            <a:r>
              <a:rPr lang="en-US" altLang="zh-CN" sz="15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130, 174306 (2009)</a:t>
            </a:r>
          </a:p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zh-CN" sz="1500">
                <a:solidFill>
                  <a:srgbClr val="0099FF"/>
                </a:solidFill>
                <a:latin typeface="DejaVu Sans Condensed" charset="0"/>
                <a:cs typeface="DejaVu Sans" charset="0"/>
              </a:rPr>
              <a:t>Calculation:</a:t>
            </a:r>
            <a:r>
              <a:rPr lang="en-US" altLang="zh-CN" sz="15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Piszczatowski </a:t>
            </a:r>
            <a:r>
              <a:rPr lang="en-US" altLang="zh-CN" sz="1500" i="1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et al.</a:t>
            </a:r>
            <a:r>
              <a:rPr lang="en-US" altLang="zh-CN" sz="15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, </a:t>
            </a:r>
            <a:r>
              <a:rPr lang="en-US" altLang="zh-CN" sz="1500" i="1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J. Chem. Theory Comput.</a:t>
            </a:r>
            <a:r>
              <a:rPr lang="en-US" altLang="zh-CN" sz="150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5, 3039 (2009)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0" y="1882927"/>
            <a:ext cx="5189954" cy="360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03" y="2072947"/>
            <a:ext cx="2895312" cy="24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81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>
            <a:grpSpLocks noChangeAspect="1"/>
          </p:cNvGrpSpPr>
          <p:nvPr/>
        </p:nvGrpSpPr>
        <p:grpSpPr>
          <a:xfrm>
            <a:off x="1635626" y="2139961"/>
            <a:ext cx="6488755" cy="4492283"/>
            <a:chOff x="1624287" y="1825382"/>
            <a:chExt cx="5820466" cy="4065354"/>
          </a:xfrm>
        </p:grpSpPr>
        <p:sp>
          <p:nvSpPr>
            <p:cNvPr id="3" name="矩形 2"/>
            <p:cNvSpPr/>
            <p:nvPr/>
          </p:nvSpPr>
          <p:spPr>
            <a:xfrm>
              <a:off x="1624287" y="1934639"/>
              <a:ext cx="5537344" cy="39146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" name="图片 1" descr="Nonadiabatic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87" y="1825382"/>
              <a:ext cx="5820466" cy="4065354"/>
            </a:xfrm>
            <a:prstGeom prst="rect">
              <a:avLst/>
            </a:prstGeom>
          </p:spPr>
        </p:pic>
      </p:grpSp>
      <p:grpSp>
        <p:nvGrpSpPr>
          <p:cNvPr id="7" name="组 6"/>
          <p:cNvGrpSpPr/>
          <p:nvPr/>
        </p:nvGrpSpPr>
        <p:grpSpPr>
          <a:xfrm>
            <a:off x="2109086" y="1332563"/>
            <a:ext cx="4812192" cy="880462"/>
            <a:chOff x="1284765" y="5804502"/>
            <a:chExt cx="4812192" cy="880462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269744" y="6215064"/>
              <a:ext cx="182721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6048" rIns="0" bIns="0"/>
            <a:lstStyle>
              <a:lvl1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+ </a:t>
              </a:r>
              <a:r>
                <a:rPr kumimoji="0"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rel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E</a:t>
              </a:r>
              <a:r>
                <a:rPr kumimoji="0" lang="en-US" altLang="zh-CN" baseline="-3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QED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84765" y="6215064"/>
              <a:ext cx="297021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056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 =  E</a:t>
              </a:r>
              <a:r>
                <a:rPr kumimoji="0" lang="en-US" altLang="zh-CN" baseline="-3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BO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ad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 err="1">
                  <a:solidFill>
                    <a:srgbClr val="FF0000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rgbClr val="FF0000"/>
                  </a:solidFill>
                  <a:latin typeface="DejaVu Sans Condensed" charset="0"/>
                </a:rPr>
                <a:t>nad</a:t>
              </a:r>
              <a:endParaRPr kumimoji="0" lang="en-US" altLang="zh-CN" baseline="-33000" dirty="0">
                <a:solidFill>
                  <a:srgbClr val="FF0000"/>
                </a:solidFill>
                <a:latin typeface="DejaVu Sans Condensed" charset="0"/>
              </a:endParaRPr>
            </a:p>
          </p:txBody>
        </p:sp>
        <p:sp>
          <p:nvSpPr>
            <p:cNvPr id="10" name="AutoShape 11"/>
            <p:cNvSpPr>
              <a:spLocks/>
            </p:cNvSpPr>
            <p:nvPr/>
          </p:nvSpPr>
          <p:spPr bwMode="auto">
            <a:xfrm rot="16200000" flipV="1">
              <a:off x="4988768" y="5396514"/>
              <a:ext cx="228600" cy="16002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8360">
              <a:solidFill>
                <a:srgbClr val="26262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2015377" y="5804502"/>
              <a:ext cx="2006600" cy="506413"/>
              <a:chOff x="7375525" y="2838450"/>
              <a:chExt cx="2006600" cy="506413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7808913" y="2838450"/>
                <a:ext cx="1212850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3528" rIns="0" bIns="0"/>
              <a:lstStyle>
                <a:lvl1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>
                  <a:lnSpc>
                    <a:spcPct val="98000"/>
                  </a:lnSpc>
                  <a:spcAft>
                    <a:spcPts val="1413"/>
                  </a:spcAft>
                </a:pPr>
                <a:r>
                  <a:rPr kumimoji="0" lang="en-US" altLang="zh-CN" sz="1400" i="1" dirty="0">
                    <a:solidFill>
                      <a:srgbClr val="262626"/>
                    </a:solidFill>
                    <a:latin typeface="DejaVu Sans Condensed" charset="0"/>
                  </a:rPr>
                  <a:t>nonrelativistic</a:t>
                </a:r>
              </a:p>
            </p:txBody>
          </p:sp>
          <p:sp>
            <p:nvSpPr>
              <p:cNvPr id="14" name="AutoShape 14"/>
              <p:cNvSpPr>
                <a:spLocks/>
              </p:cNvSpPr>
              <p:nvPr/>
            </p:nvSpPr>
            <p:spPr bwMode="auto">
              <a:xfrm rot="16200000">
                <a:off x="8264525" y="2227263"/>
                <a:ext cx="228600" cy="2006600"/>
              </a:xfrm>
              <a:prstGeom prst="rightBrace">
                <a:avLst>
                  <a:gd name="adj1" fmla="val 73148"/>
                  <a:gd name="adj2" fmla="val 50000"/>
                </a:avLst>
              </a:prstGeom>
              <a:noFill/>
              <a:ln w="18360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679243" y="5834038"/>
              <a:ext cx="12128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528" rIns="0" bIns="0"/>
            <a:lstStyle>
              <a:lvl1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1400" dirty="0">
                  <a:solidFill>
                    <a:srgbClr val="262626"/>
                  </a:solidFill>
                  <a:latin typeface="DejaVu Sans Condensed" charset="0"/>
                </a:rPr>
                <a:t>-0.728 cm</a:t>
              </a:r>
              <a:r>
                <a:rPr kumimoji="0" lang="en-US" altLang="zh-CN" sz="1400" baseline="30000" dirty="0">
                  <a:solidFill>
                    <a:srgbClr val="262626"/>
                  </a:solidFill>
                  <a:latin typeface="DejaVu Sans Condensed" charset="0"/>
                </a:rPr>
                <a:t>-1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4751802" y="6550223"/>
            <a:ext cx="4392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J. Chem</a:t>
            </a:r>
            <a:r>
              <a:rPr lang="en-US" altLang="zh-CN" sz="1400" dirty="0"/>
              <a:t>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3105.</a:t>
            </a:r>
            <a:endParaRPr lang="zh-CN" altLang="en-US" sz="1400" dirty="0"/>
          </a:p>
        </p:txBody>
      </p:sp>
      <p:sp>
        <p:nvSpPr>
          <p:cNvPr id="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000" dirty="0" smtClean="0">
                <a:effectLst/>
              </a:rPr>
              <a:t>Motivation: </a:t>
            </a:r>
            <a:r>
              <a:rPr kumimoji="1" lang="en-US" altLang="zh-CN" sz="3600" dirty="0" smtClean="0">
                <a:effectLst/>
              </a:rPr>
              <a:t>variation by the vibrational quantum number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v</a:t>
            </a:r>
            <a:endParaRPr kumimoji="0" lang="en-US" altLang="zh-CN" sz="3600" dirty="0">
              <a:solidFill>
                <a:srgbClr val="FF0000"/>
              </a:solidFill>
              <a:effectLst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84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000" dirty="0" smtClean="0">
                <a:effectLst/>
              </a:rPr>
              <a:t>Motivation: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85" y="2570768"/>
            <a:ext cx="8784685" cy="2748894"/>
          </a:xfrm>
        </p:spPr>
        <p:txBody>
          <a:bodyPr tIns="6400">
            <a:normAutofit lnSpcReduction="10000"/>
          </a:bodyPr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zh-CN" sz="2500" dirty="0" smtClean="0">
                <a:effectLst/>
                <a:latin typeface="DejaVu Sans Condensed" charset="0"/>
                <a:cs typeface="DejaVu Sans" charset="0"/>
              </a:rPr>
              <a:t>Controlled preparation of high-v states of H</a:t>
            </a:r>
            <a:r>
              <a:rPr lang="en-US" altLang="zh-CN" sz="2500" baseline="-25000" dirty="0" smtClean="0">
                <a:effectLst/>
                <a:latin typeface="DejaVu Sans Condensed" charset="0"/>
                <a:cs typeface="DejaVu Sans" charset="0"/>
              </a:rPr>
              <a:t>2</a:t>
            </a:r>
            <a:endParaRPr lang="en-US" altLang="zh-CN" sz="2500" baseline="-25000" dirty="0">
              <a:effectLst/>
              <a:latin typeface="DejaVu Sans Condensed" charset="0"/>
              <a:cs typeface="DejaVu Sans" charset="0"/>
            </a:endParaRPr>
          </a:p>
          <a:p>
            <a:pPr marL="0" indent="0">
              <a:lnSpc>
                <a:spcPct val="98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altLang="zh-CN" sz="2500" dirty="0" smtClean="0">
              <a:effectLst/>
              <a:latin typeface="DejaVu Sans Condensed" charset="0"/>
              <a:cs typeface="DejaVu Sans" charset="0"/>
            </a:endParaRPr>
          </a:p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zh-CN" sz="2500" dirty="0" smtClean="0">
                <a:effectLst/>
                <a:latin typeface="DejaVu Sans Condensed" charset="0"/>
                <a:cs typeface="DejaVu Sans" charset="0"/>
              </a:rPr>
              <a:t>Test of QED in molecules</a:t>
            </a:r>
          </a:p>
          <a:p>
            <a:pPr marL="0" indent="0">
              <a:lnSpc>
                <a:spcPct val="98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zh-CN" sz="2500" dirty="0" smtClean="0">
                <a:effectLst/>
                <a:latin typeface="DejaVu Sans Condensed" charset="0"/>
                <a:cs typeface="DejaVu Sans" charset="0"/>
              </a:rPr>
              <a:t>	</a:t>
            </a:r>
            <a:r>
              <a:rPr lang="en-US" altLang="zh-CN" sz="2000" dirty="0" smtClean="0">
                <a:effectLst/>
                <a:latin typeface="DejaVu Sans Condensed" charset="0"/>
                <a:cs typeface="DejaVu Sans" charset="0"/>
              </a:rPr>
              <a:t>Test the advanced ab initio calculations of </a:t>
            </a:r>
            <a:r>
              <a:rPr lang="en-US" altLang="zh-CN" sz="2000" dirty="0" err="1" smtClean="0">
                <a:effectLst/>
                <a:latin typeface="DejaVu Sans Condensed" charset="0"/>
                <a:cs typeface="DejaVu Sans" charset="0"/>
              </a:rPr>
              <a:t>Pachucki</a:t>
            </a:r>
            <a:r>
              <a:rPr lang="en-US" altLang="zh-CN" sz="2000" dirty="0" smtClean="0">
                <a:effectLst/>
                <a:latin typeface="DejaVu Sans Condensed" charset="0"/>
                <a:cs typeface="DejaVu Sans" charset="0"/>
              </a:rPr>
              <a:t> &amp; coworkers</a:t>
            </a:r>
          </a:p>
          <a:p>
            <a:pPr marL="0" indent="0">
              <a:lnSpc>
                <a:spcPct val="98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altLang="zh-CN" sz="2000" dirty="0">
                <a:effectLst/>
                <a:latin typeface="DejaVu Sans Condensed" charset="0"/>
                <a:cs typeface="DejaVu Sans" charset="0"/>
              </a:rPr>
              <a:t>	</a:t>
            </a:r>
            <a:r>
              <a:rPr lang="en-US" altLang="zh-CN" sz="2000" dirty="0" smtClean="0">
                <a:effectLst/>
                <a:latin typeface="DejaVu Sans Condensed" charset="0"/>
                <a:cs typeface="DejaVu Sans" charset="0"/>
              </a:rPr>
              <a:t>Breakthrough in molecular theory (Relativistic effects and QED)</a:t>
            </a:r>
            <a:endParaRPr lang="en-US" altLang="zh-CN" sz="2000" dirty="0">
              <a:effectLst/>
              <a:latin typeface="DejaVu Sans Condensed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27592"/>
      </p:ext>
    </p:extLst>
  </p:cSld>
  <p:clrMapOvr>
    <a:masterClrMapping/>
  </p:clrMapOvr>
  <p:transition xmlns:p14="http://schemas.microsoft.com/office/powerpoint/2010/main" spd="med" advTm="43051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Motivation: QED theory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9024" y="1414649"/>
            <a:ext cx="7272339" cy="4324257"/>
          </a:xfrm>
        </p:spPr>
        <p:txBody>
          <a:bodyPr/>
          <a:lstStyle/>
          <a:p>
            <a:r>
              <a:rPr kumimoji="1" lang="en-US" altLang="zh-CN" dirty="0" smtClean="0"/>
              <a:t>Test of </a:t>
            </a:r>
            <a:r>
              <a:rPr lang="en-US" altLang="zh-CN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Quantum electrodynamics</a:t>
            </a:r>
            <a:r>
              <a:rPr kumimoji="1" lang="en-US" altLang="zh-CN" dirty="0"/>
              <a:t>(</a:t>
            </a:r>
            <a:r>
              <a:rPr kumimoji="1" lang="en-US" altLang="zh-CN" dirty="0" smtClean="0"/>
              <a:t>QED) theory in Bond state.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8" y="2593459"/>
            <a:ext cx="8454793" cy="3270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51802" y="6550223"/>
            <a:ext cx="4392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J. Chem</a:t>
            </a:r>
            <a:r>
              <a:rPr lang="en-US" altLang="zh-CN" sz="1400" dirty="0"/>
              <a:t>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18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QED: </a:t>
            </a:r>
            <a:r>
              <a:rPr kumimoji="0" lang="en-US" altLang="zh-CN" sz="44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most accurate theory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6625" y="2975544"/>
            <a:ext cx="8229311" cy="1212098"/>
          </a:xfrm>
        </p:spPr>
        <p:txBody>
          <a:bodyPr tIns="6400">
            <a:normAutofit fontScale="92500" lnSpcReduction="20000"/>
          </a:bodyPr>
          <a:lstStyle/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sz="2500" dirty="0">
                <a:solidFill>
                  <a:srgbClr val="0099FF"/>
                </a:solidFill>
                <a:latin typeface="DejaVu Sans Condensed" charset="0"/>
                <a:cs typeface="DejaVu Sans" charset="0"/>
              </a:rPr>
              <a:t>Free-particle QED</a:t>
            </a:r>
          </a:p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sz="16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  electron anomalous magnetic moment  : </a:t>
            </a:r>
            <a:r>
              <a:rPr lang="en-US" altLang="zh-CN" sz="13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PRL 100, 120801 (2008)</a:t>
            </a:r>
          </a:p>
          <a:p>
            <a:pPr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sz="16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      </a:t>
            </a:r>
            <a:r>
              <a:rPr lang="en-US" altLang="zh-CN" sz="1600" dirty="0" err="1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exp</a:t>
            </a:r>
            <a:r>
              <a:rPr lang="en-US" altLang="zh-CN" sz="1600" dirty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-theory</a:t>
            </a:r>
            <a:r>
              <a:rPr lang="en-US" altLang="zh-CN" sz="1500" i="1" dirty="0">
                <a:solidFill>
                  <a:srgbClr val="FF0000"/>
                </a:solidFill>
                <a:latin typeface="Standard Symbols L" charset="0"/>
                <a:cs typeface="DejaVu Sans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: 7.7 x 10</a:t>
            </a:r>
            <a:r>
              <a:rPr lang="en-US" altLang="zh-CN" sz="1600" baseline="33000" dirty="0">
                <a:solidFill>
                  <a:srgbClr val="FF0000"/>
                </a:solidFill>
                <a:latin typeface="DejaVu Sans Condensed" charset="0"/>
                <a:cs typeface="DejaVu Sans" charset="0"/>
              </a:rPr>
              <a:t>-10</a:t>
            </a:r>
            <a:r>
              <a:rPr lang="en-US" altLang="zh-CN" sz="16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                        ( </a:t>
            </a:r>
            <a:r>
              <a:rPr lang="en-US" altLang="zh-CN" sz="1600" i="1" dirty="0">
                <a:solidFill>
                  <a:srgbClr val="4C4C4C"/>
                </a:solidFill>
                <a:latin typeface="Symbol" charset="0"/>
                <a:cs typeface="DejaVu Sans" charset="0"/>
              </a:rPr>
              <a:t>a</a:t>
            </a:r>
            <a:r>
              <a:rPr lang="en-US" altLang="zh-CN" sz="16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</a:t>
            </a:r>
            <a:r>
              <a:rPr lang="en-US" altLang="zh-CN" sz="13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from PRL 106, 080801 (2011) )</a:t>
            </a:r>
            <a:r>
              <a:rPr lang="en-US" altLang="zh-CN" sz="1600" dirty="0">
                <a:solidFill>
                  <a:srgbClr val="4C4C4C"/>
                </a:solidFill>
                <a:latin typeface="DejaVu Sans Condensed" charset="0"/>
                <a:cs typeface="DejaVu Sans" charset="0"/>
              </a:rPr>
              <a:t> 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58064" y="4314322"/>
            <a:ext cx="8229312" cy="215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640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2500">
                <a:solidFill>
                  <a:srgbClr val="0099FF"/>
                </a:solidFill>
                <a:latin typeface="DejaVu Sans Condensed" charset="0"/>
              </a:rPr>
              <a:t>Bound state QED</a:t>
            </a:r>
          </a:p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   Hydrogen atom; Hydrogen-like Uranium ion (U</a:t>
            </a:r>
            <a:r>
              <a:rPr kumimoji="0" lang="en-US" altLang="zh-CN" sz="1600" baseline="33000">
                <a:solidFill>
                  <a:srgbClr val="4C4C4C"/>
                </a:solidFill>
                <a:latin typeface="DejaVu Sans Condensed" charset="0"/>
              </a:rPr>
              <a:t>91+</a:t>
            </a: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)</a:t>
            </a:r>
          </a:p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   Helium atom: </a:t>
            </a:r>
            <a:r>
              <a:rPr kumimoji="0" lang="en-US" altLang="zh-CN" sz="1300">
                <a:solidFill>
                  <a:srgbClr val="4C4C4C"/>
                </a:solidFill>
                <a:latin typeface="DejaVu Sans Condensed" charset="0"/>
              </a:rPr>
              <a:t>Kandula, </a:t>
            </a:r>
            <a:r>
              <a:rPr kumimoji="0" lang="en-US" altLang="zh-CN" sz="1300" i="1">
                <a:solidFill>
                  <a:srgbClr val="4C4C4C"/>
                </a:solidFill>
                <a:latin typeface="DejaVu Sans Condensed" charset="0"/>
              </a:rPr>
              <a:t>PRL</a:t>
            </a:r>
            <a:r>
              <a:rPr kumimoji="0" lang="en-US" altLang="zh-CN" sz="1300">
                <a:solidFill>
                  <a:srgbClr val="4C4C4C"/>
                </a:solidFill>
                <a:latin typeface="DejaVu Sans Condensed" charset="0"/>
              </a:rPr>
              <a:t> </a:t>
            </a:r>
            <a:r>
              <a:rPr kumimoji="0" lang="en-US" altLang="zh-CN" sz="1300" b="1">
                <a:solidFill>
                  <a:srgbClr val="4C4C4C"/>
                </a:solidFill>
                <a:latin typeface="DejaVu Sans Condensed" charset="0"/>
              </a:rPr>
              <a:t>10</a:t>
            </a:r>
            <a:r>
              <a:rPr kumimoji="0" lang="en-US" altLang="zh-CN" sz="1300">
                <a:solidFill>
                  <a:srgbClr val="4C4C4C"/>
                </a:solidFill>
                <a:latin typeface="DejaVu Sans Condensed" charset="0"/>
              </a:rPr>
              <a:t>, 063001 (2010); van Rooij, </a:t>
            </a:r>
            <a:r>
              <a:rPr kumimoji="0" lang="en-US" altLang="zh-CN" sz="1300" i="1">
                <a:solidFill>
                  <a:srgbClr val="4C4C4C"/>
                </a:solidFill>
                <a:latin typeface="DejaVu Sans Condensed" charset="0"/>
              </a:rPr>
              <a:t>Science</a:t>
            </a:r>
            <a:r>
              <a:rPr kumimoji="0" lang="en-US" altLang="zh-CN" sz="1300">
                <a:solidFill>
                  <a:srgbClr val="4C4C4C"/>
                </a:solidFill>
                <a:latin typeface="DejaVu Sans Condensed" charset="0"/>
              </a:rPr>
              <a:t> </a:t>
            </a:r>
            <a:r>
              <a:rPr kumimoji="0" lang="en-US" altLang="zh-CN" sz="1300" b="1">
                <a:solidFill>
                  <a:srgbClr val="4C4C4C"/>
                </a:solidFill>
                <a:latin typeface="DejaVu Sans Condensed" charset="0"/>
              </a:rPr>
              <a:t>333</a:t>
            </a:r>
            <a:r>
              <a:rPr kumimoji="0" lang="en-US" altLang="zh-CN" sz="1300">
                <a:solidFill>
                  <a:srgbClr val="4C4C4C"/>
                </a:solidFill>
                <a:latin typeface="DejaVu Sans Condensed" charset="0"/>
              </a:rPr>
              <a:t>, 196 (2011) </a:t>
            </a:r>
          </a:p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   HD</a:t>
            </a:r>
            <a:r>
              <a:rPr kumimoji="0" lang="en-US" altLang="zh-CN" sz="1600" baseline="33000">
                <a:solidFill>
                  <a:srgbClr val="4C4C4C"/>
                </a:solidFill>
                <a:latin typeface="DejaVu Sans Condensed" charset="0"/>
              </a:rPr>
              <a:t>+</a:t>
            </a: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molecular ion: </a:t>
            </a:r>
            <a:r>
              <a:rPr kumimoji="0" lang="en-US" altLang="zh-CN" sz="1300">
                <a:solidFill>
                  <a:srgbClr val="4C4C4C"/>
                </a:solidFill>
                <a:latin typeface="DejaVu Sans Condensed" charset="0"/>
              </a:rPr>
              <a:t>J. Koelemeij poster</a:t>
            </a:r>
          </a:p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2000">
                <a:solidFill>
                  <a:srgbClr val="0099FF"/>
                </a:solidFill>
                <a:latin typeface="DejaVu Sans Condensed" charset="0"/>
              </a:rPr>
              <a:t>   Hydrogen molecule: </a:t>
            </a:r>
            <a:r>
              <a:rPr kumimoji="0" lang="en-US" altLang="zh-CN" sz="1800">
                <a:solidFill>
                  <a:srgbClr val="4C4C4C"/>
                </a:solidFill>
                <a:latin typeface="DejaVu Sans Condensed" charset="0"/>
              </a:rPr>
              <a:t>this talk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19173" y="1615172"/>
            <a:ext cx="8229311" cy="121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640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2500">
                <a:solidFill>
                  <a:srgbClr val="0099FF"/>
                </a:solidFill>
                <a:latin typeface="DejaVu Sans Condensed" charset="0"/>
              </a:rPr>
              <a:t>QED calculations:</a:t>
            </a:r>
          </a:p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  Corrections scale to ( </a:t>
            </a:r>
            <a:r>
              <a:rPr kumimoji="0" lang="en-US" altLang="zh-CN" sz="1600" i="1">
                <a:solidFill>
                  <a:srgbClr val="4C4C4C"/>
                </a:solidFill>
                <a:latin typeface="DejaVu Sans Condensed" charset="0"/>
              </a:rPr>
              <a:t>Z</a:t>
            </a:r>
            <a:r>
              <a:rPr kumimoji="0" lang="en-US" altLang="zh-CN" sz="1600" i="1">
                <a:solidFill>
                  <a:srgbClr val="4C4C4C"/>
                </a:solidFill>
                <a:latin typeface="Symbol" charset="0"/>
              </a:rPr>
              <a:t>a</a:t>
            </a: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) → power series expansion in ( </a:t>
            </a:r>
            <a:r>
              <a:rPr kumimoji="0" lang="en-US" altLang="zh-CN" sz="1600" i="1">
                <a:solidFill>
                  <a:srgbClr val="4C4C4C"/>
                </a:solidFill>
                <a:latin typeface="Symbol" charset="0"/>
              </a:rPr>
              <a:t>a</a:t>
            </a: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)</a:t>
            </a:r>
            <a:r>
              <a:rPr kumimoji="0" lang="en-US" altLang="zh-CN" sz="1600" baseline="33000">
                <a:solidFill>
                  <a:srgbClr val="4C4C4C"/>
                </a:solidFill>
                <a:latin typeface="DejaVu Sans Condensed" charset="0"/>
              </a:rPr>
              <a:t>n</a:t>
            </a: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or 1/( </a:t>
            </a:r>
            <a:r>
              <a:rPr kumimoji="0" lang="en-US" altLang="zh-CN" sz="1600" i="1">
                <a:solidFill>
                  <a:srgbClr val="4C4C4C"/>
                </a:solidFill>
                <a:latin typeface="DejaVu Sans Condensed" charset="0"/>
              </a:rPr>
              <a:t>Z</a:t>
            </a:r>
            <a:r>
              <a:rPr kumimoji="0" lang="en-US" altLang="zh-CN" sz="1600" i="1">
                <a:solidFill>
                  <a:srgbClr val="4C4C4C"/>
                </a:solidFill>
                <a:latin typeface="Symbol" charset="0"/>
              </a:rPr>
              <a:t>a</a:t>
            </a: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)</a:t>
            </a:r>
            <a:r>
              <a:rPr kumimoji="0" lang="en-US" altLang="zh-CN" sz="1600" baseline="33000">
                <a:solidFill>
                  <a:srgbClr val="4C4C4C"/>
                </a:solidFill>
                <a:latin typeface="DejaVu Sans Condensed" charset="0"/>
              </a:rPr>
              <a:t>n</a:t>
            </a:r>
          </a:p>
          <a:p>
            <a:pPr>
              <a:lnSpc>
                <a:spcPct val="98000"/>
              </a:lnSpc>
              <a:spcAft>
                <a:spcPts val="1282"/>
              </a:spcAft>
            </a:pPr>
            <a:r>
              <a:rPr kumimoji="0" lang="en-US" altLang="zh-CN" sz="1600">
                <a:solidFill>
                  <a:srgbClr val="4C4C4C"/>
                </a:solidFill>
                <a:latin typeface="DejaVu Sans Condensed" charset="0"/>
              </a:rPr>
              <a:t>   </a:t>
            </a:r>
            <a:r>
              <a:rPr kumimoji="0" lang="en-US" altLang="zh-CN" sz="1600" i="1">
                <a:solidFill>
                  <a:srgbClr val="4C4C4C"/>
                </a:solidFill>
                <a:latin typeface="DejaVu Sans Condensed" charset="0"/>
              </a:rPr>
              <a:t>    </a:t>
            </a:r>
            <a:r>
              <a:rPr kumimoji="0" lang="en-US" altLang="zh-CN" sz="1500" i="1">
                <a:solidFill>
                  <a:srgbClr val="4C4C4C"/>
                </a:solidFill>
                <a:latin typeface="DejaVu Sans Condensed" charset="0"/>
              </a:rPr>
              <a:t>with </a:t>
            </a:r>
            <a:r>
              <a:rPr kumimoji="0" lang="en-US" altLang="zh-CN" sz="1500">
                <a:solidFill>
                  <a:srgbClr val="4C4C4C"/>
                </a:solidFill>
                <a:latin typeface="DejaVu Sans Condensed" charset="0"/>
              </a:rPr>
              <a:t>proton number </a:t>
            </a:r>
            <a:r>
              <a:rPr kumimoji="0" lang="en-US" altLang="zh-CN" sz="1500" i="1">
                <a:solidFill>
                  <a:srgbClr val="4C4C4C"/>
                </a:solidFill>
                <a:latin typeface="DejaVu Sans Condensed" charset="0"/>
              </a:rPr>
              <a:t>Z</a:t>
            </a:r>
            <a:r>
              <a:rPr kumimoji="0" lang="en-US" altLang="zh-CN" sz="1500">
                <a:solidFill>
                  <a:srgbClr val="4C4C4C"/>
                </a:solidFill>
                <a:latin typeface="DejaVu Sans Condensed" charset="0"/>
              </a:rPr>
              <a:t> and fine structure constant </a:t>
            </a:r>
            <a:r>
              <a:rPr kumimoji="0" lang="en-US" altLang="zh-CN" sz="1500" i="1">
                <a:solidFill>
                  <a:srgbClr val="4C4C4C"/>
                </a:solidFill>
                <a:latin typeface="Symbol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458507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82" y="1256056"/>
            <a:ext cx="7088477" cy="5182214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Background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18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380" y="1440041"/>
            <a:ext cx="6122673" cy="5076716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Background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8" y="2146090"/>
            <a:ext cx="8835459" cy="27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dirty="0" smtClean="0">
                <a:effectLst/>
              </a:rPr>
              <a:t>Results: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high-J</a:t>
            </a:r>
            <a:r>
              <a:rPr kumimoji="1" lang="en-US" altLang="zh-CN" sz="3600" dirty="0" smtClean="0">
                <a:effectLst/>
              </a:rPr>
              <a:t> states </a:t>
            </a:r>
            <a:r>
              <a:rPr kumimoji="1" lang="en-US" altLang="zh-CN" sz="3600" dirty="0">
                <a:effectLst/>
              </a:rPr>
              <a:t>in X</a:t>
            </a:r>
            <a:r>
              <a:rPr kumimoji="1" lang="en-US" altLang="zh-CN" sz="3600" baseline="30000" dirty="0">
                <a:effectLst/>
              </a:rPr>
              <a:t>1</a:t>
            </a:r>
            <a:r>
              <a:rPr kumimoji="1" lang="en-US" altLang="zh-CN" sz="3600" dirty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600" baseline="-25000" dirty="0">
                <a:effectLst/>
              </a:rPr>
              <a:t>g</a:t>
            </a:r>
            <a:r>
              <a:rPr kumimoji="1" lang="en-US" altLang="zh-CN" sz="3600" baseline="30000" dirty="0" smtClean="0">
                <a:effectLst/>
              </a:rPr>
              <a:t>+</a:t>
            </a:r>
            <a:r>
              <a:rPr kumimoji="1" lang="en-US" altLang="zh-CN" sz="3600" dirty="0" smtClean="0">
                <a:effectLst/>
              </a:rPr>
              <a:t>, v=0 of 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 molecule</a:t>
            </a:r>
            <a:endParaRPr kumimoji="1" lang="zh-CN" altLang="en-US" sz="2800" dirty="0">
              <a:effectLst/>
            </a:endParaRPr>
          </a:p>
        </p:txBody>
      </p:sp>
      <p:pic>
        <p:nvPicPr>
          <p:cNvPr id="8" name="图片 7" descr="ExcitationSchem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5" y="1887713"/>
            <a:ext cx="4913631" cy="346844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91" y="1887713"/>
            <a:ext cx="4108731" cy="31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59954" y="5242283"/>
            <a:ext cx="1936366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04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8000"/>
              </a:lnSpc>
              <a:spcAft>
                <a:spcPts val="1413"/>
              </a:spcAft>
            </a:pPr>
            <a:r>
              <a:rPr kumimoji="0" lang="en-US" altLang="zh-CN" sz="2000" dirty="0" err="1">
                <a:solidFill>
                  <a:srgbClr val="0099FF"/>
                </a:solidFill>
                <a:latin typeface="DejaVu Sans Condensed" charset="0"/>
              </a:rPr>
              <a:t>J</a:t>
            </a:r>
            <a:r>
              <a:rPr kumimoji="0" lang="en-US" altLang="zh-CN" sz="2000" baseline="-33000" dirty="0" err="1">
                <a:solidFill>
                  <a:srgbClr val="0099FF"/>
                </a:solidFill>
                <a:latin typeface="DejaVu Sans Condensed" charset="0"/>
              </a:rPr>
              <a:t>max</a:t>
            </a:r>
            <a:r>
              <a:rPr kumimoji="0" lang="en-US" altLang="zh-CN" sz="2000" dirty="0">
                <a:solidFill>
                  <a:srgbClr val="0099FF"/>
                </a:solidFill>
                <a:latin typeface="DejaVu Sans Condensed" charset="0"/>
              </a:rPr>
              <a:t> (v=0) = 8</a:t>
            </a:r>
          </a:p>
          <a:p>
            <a:pPr>
              <a:lnSpc>
                <a:spcPct val="98000"/>
              </a:lnSpc>
              <a:spcAft>
                <a:spcPts val="1413"/>
              </a:spcAft>
            </a:pPr>
            <a:r>
              <a:rPr kumimoji="0" lang="en-US" altLang="zh-CN" sz="2000" dirty="0" err="1">
                <a:solidFill>
                  <a:srgbClr val="FF0000"/>
                </a:solidFill>
                <a:latin typeface="DejaVu Sans Condensed" charset="0"/>
              </a:rPr>
              <a:t>T</a:t>
            </a:r>
            <a:r>
              <a:rPr kumimoji="0" lang="en-US" altLang="zh-CN" sz="2000" baseline="-33000" dirty="0" err="1">
                <a:solidFill>
                  <a:srgbClr val="FF0000"/>
                </a:solidFill>
                <a:latin typeface="DejaVu Sans Condensed" charset="0"/>
              </a:rPr>
              <a:t>equiv</a:t>
            </a:r>
            <a:r>
              <a:rPr kumimoji="0" lang="en-US" altLang="zh-CN" sz="2000" dirty="0">
                <a:solidFill>
                  <a:srgbClr val="FF0000"/>
                </a:solidFill>
                <a:latin typeface="DejaVu Sans Condensed" charset="0"/>
              </a:rPr>
              <a:t> = 12,000 K</a:t>
            </a:r>
          </a:p>
        </p:txBody>
      </p:sp>
      <p:sp>
        <p:nvSpPr>
          <p:cNvPr id="17" name="矩形 16"/>
          <p:cNvSpPr/>
          <p:nvPr/>
        </p:nvSpPr>
        <p:spPr>
          <a:xfrm>
            <a:off x="4704545" y="6555635"/>
            <a:ext cx="4483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E.J. </a:t>
            </a:r>
            <a:r>
              <a:rPr lang="en-US" altLang="zh-CN" sz="1400" dirty="0" err="1"/>
              <a:t>Salumbides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107, 043005 (2011)</a:t>
            </a:r>
            <a:endParaRPr lang="zh-CN" altLang="en-US" sz="1400" dirty="0"/>
          </a:p>
        </p:txBody>
      </p:sp>
      <p:grpSp>
        <p:nvGrpSpPr>
          <p:cNvPr id="9" name="组 8"/>
          <p:cNvGrpSpPr/>
          <p:nvPr/>
        </p:nvGrpSpPr>
        <p:grpSpPr>
          <a:xfrm>
            <a:off x="2260155" y="748885"/>
            <a:ext cx="4447752" cy="5938831"/>
            <a:chOff x="2260155" y="931496"/>
            <a:chExt cx="4173494" cy="5756220"/>
          </a:xfrm>
        </p:grpSpPr>
        <p:sp>
          <p:nvSpPr>
            <p:cNvPr id="14" name="矩形 13"/>
            <p:cNvSpPr/>
            <p:nvPr/>
          </p:nvSpPr>
          <p:spPr>
            <a:xfrm>
              <a:off x="2333985" y="931496"/>
              <a:ext cx="3987969" cy="5624139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Rectangle 5"/>
            <p:cNvSpPr txBox="1">
              <a:spLocks noChangeArrowheads="1"/>
            </p:cNvSpPr>
            <p:nvPr/>
          </p:nvSpPr>
          <p:spPr>
            <a:xfrm>
              <a:off x="2260155" y="931496"/>
              <a:ext cx="4173494" cy="5756220"/>
            </a:xfrm>
            <a:prstGeom prst="rect">
              <a:avLst/>
            </a:prstGeom>
          </p:spPr>
          <p:txBody>
            <a:bodyPr vert="horz" lIns="91440" tIns="5040" rIns="91440" bIns="45720" rtlCol="0">
              <a:normAutofit/>
            </a:bodyPr>
            <a:lstStyle>
              <a:lvl1pPr marL="403225" indent="-403225" algn="l" defTabSz="914400" rtl="0" eaLnBrk="1" latinLnBrk="0" hangingPunct="1">
                <a:spcBef>
                  <a:spcPts val="2000"/>
                </a:spcBef>
                <a:buFontTx/>
                <a:buBlip>
                  <a:blip r:embed="rId4"/>
                </a:buBlip>
                <a:defRPr sz="24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806450" indent="-403225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2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0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4922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1732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5161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860675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205163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b="1" kern="1200" dirty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8000"/>
                </a:lnSpc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Uncertainty estimate (MHz)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Line fitting	   	                 5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Residual Doppler	                &lt;1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I</a:t>
              </a:r>
              <a:r>
                <a:rPr lang="en-US" altLang="zh-CN" sz="1600" baseline="-330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2</a:t>
              </a: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 calibration		    5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etalon nonlinearity   	    5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ac-Stark shift		   50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dc-Stark shift		   10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PDA chirp		               150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3366FF"/>
                  </a:solidFill>
                  <a:latin typeface="DejaVu Sans Condensed" charset="0"/>
                  <a:cs typeface="DejaVu Sans" charset="0"/>
                </a:rPr>
                <a:t>Statistical	  	                30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FF0000"/>
                  </a:solidFill>
                  <a:latin typeface="DejaVu Sans Condensed" charset="0"/>
                  <a:cs typeface="DejaVu Sans" charset="0"/>
                </a:rPr>
                <a:t>Total			  160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FF0000"/>
                  </a:solidFill>
                  <a:latin typeface="DejaVu Sans Condensed" charset="0"/>
                  <a:cs typeface="DejaVu Sans" charset="0"/>
                </a:rPr>
                <a:t>                                      or  0.005 cm</a:t>
              </a:r>
              <a:r>
                <a:rPr lang="en-US" altLang="zh-CN" sz="1600" baseline="33000" dirty="0" smtClean="0">
                  <a:solidFill>
                    <a:srgbClr val="FF0000"/>
                  </a:solidFill>
                  <a:latin typeface="DejaVu Sans Condensed" charset="0"/>
                  <a:cs typeface="DejaVu Sans" charset="0"/>
                </a:rPr>
                <a:t>-1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FF0000"/>
                  </a:solidFill>
                  <a:latin typeface="DejaVu Sans Condensed" charset="0"/>
                  <a:cs typeface="DejaVu Sans" charset="0"/>
                </a:rPr>
                <a:t>or relative uncertainty      5 x 10</a:t>
              </a:r>
              <a:r>
                <a:rPr lang="en-US" altLang="zh-CN" sz="1600" baseline="30000" dirty="0" smtClean="0">
                  <a:solidFill>
                    <a:srgbClr val="FF0000"/>
                  </a:solidFill>
                  <a:latin typeface="DejaVu Sans Condensed" charset="0"/>
                  <a:cs typeface="DejaVu Sans" charset="0"/>
                </a:rPr>
                <a:t>-8</a:t>
              </a:r>
              <a:endParaRPr lang="en-US" altLang="zh-CN" sz="1800" baseline="30000" dirty="0" smtClean="0">
                <a:solidFill>
                  <a:srgbClr val="4C4C4C"/>
                </a:solidFill>
                <a:latin typeface="DejaVu Sans Condensed" charset="0"/>
                <a:cs typeface="DejaVu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93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Results: </a:t>
            </a:r>
            <a:r>
              <a:rPr kumimoji="1" lang="en-US" altLang="zh-CN" sz="4800" dirty="0" smtClean="0">
                <a:solidFill>
                  <a:srgbClr val="FF0000"/>
                </a:solidFill>
              </a:rPr>
              <a:t>low-v </a:t>
            </a:r>
            <a:r>
              <a:rPr kumimoji="1" lang="en-US" altLang="zh-CN" sz="4800" dirty="0" smtClean="0"/>
              <a:t>in X</a:t>
            </a:r>
            <a:r>
              <a:rPr kumimoji="1" lang="en-US" altLang="zh-CN" sz="4800" baseline="30000" dirty="0" smtClean="0"/>
              <a:t>1</a:t>
            </a:r>
            <a:r>
              <a:rPr kumimoji="1" lang="en-US" altLang="zh-CN" sz="4800" dirty="0" smtClean="0">
                <a:latin typeface="Symbol" charset="2"/>
                <a:cs typeface="Symbol" charset="2"/>
              </a:rPr>
              <a:t>S</a:t>
            </a:r>
            <a:r>
              <a:rPr kumimoji="1" lang="en-US" altLang="zh-CN" sz="4800" baseline="-25000" dirty="0" smtClean="0"/>
              <a:t>g</a:t>
            </a:r>
            <a:r>
              <a:rPr kumimoji="1" lang="en-US" altLang="zh-CN" sz="4800" baseline="30000" dirty="0"/>
              <a:t>+</a:t>
            </a:r>
            <a:r>
              <a:rPr kumimoji="1" lang="en-US" altLang="zh-CN" sz="4800" dirty="0" smtClean="0"/>
              <a:t> state of Hydrogen molecule</a:t>
            </a:r>
            <a:endParaRPr kumimoji="1" lang="zh-CN" altLang="en-US" sz="4000" dirty="0"/>
          </a:p>
        </p:txBody>
      </p:sp>
      <p:grpSp>
        <p:nvGrpSpPr>
          <p:cNvPr id="12" name="组 11"/>
          <p:cNvGrpSpPr/>
          <p:nvPr/>
        </p:nvGrpSpPr>
        <p:grpSpPr>
          <a:xfrm>
            <a:off x="57084" y="2296733"/>
            <a:ext cx="5323000" cy="3585977"/>
            <a:chOff x="57084" y="2710534"/>
            <a:chExt cx="5323000" cy="3585977"/>
          </a:xfrm>
        </p:grpSpPr>
        <p:sp>
          <p:nvSpPr>
            <p:cNvPr id="10" name="矩形 9"/>
            <p:cNvSpPr/>
            <p:nvPr/>
          </p:nvSpPr>
          <p:spPr>
            <a:xfrm>
              <a:off x="57084" y="2710534"/>
              <a:ext cx="5323000" cy="3571708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 descr="Setup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25" y="2724803"/>
              <a:ext cx="5085668" cy="3571708"/>
            </a:xfrm>
            <a:prstGeom prst="rect">
              <a:avLst/>
            </a:prstGeom>
          </p:spPr>
        </p:pic>
      </p:grpSp>
      <p:pic>
        <p:nvPicPr>
          <p:cNvPr id="11" name="图片 10" descr="PotentialEnerg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34" y="2466458"/>
            <a:ext cx="3392877" cy="3352894"/>
          </a:xfrm>
          <a:prstGeom prst="rect">
            <a:avLst/>
          </a:prstGeom>
        </p:spPr>
      </p:pic>
      <p:grpSp>
        <p:nvGrpSpPr>
          <p:cNvPr id="13" name="组 12"/>
          <p:cNvGrpSpPr/>
          <p:nvPr/>
        </p:nvGrpSpPr>
        <p:grpSpPr>
          <a:xfrm>
            <a:off x="2356880" y="1434706"/>
            <a:ext cx="4583258" cy="4621361"/>
            <a:chOff x="2401178" y="1227954"/>
            <a:chExt cx="4583258" cy="4621361"/>
          </a:xfrm>
        </p:grpSpPr>
        <p:sp>
          <p:nvSpPr>
            <p:cNvPr id="14" name="矩形 13"/>
            <p:cNvSpPr/>
            <p:nvPr/>
          </p:nvSpPr>
          <p:spPr>
            <a:xfrm>
              <a:off x="2401178" y="1256392"/>
              <a:ext cx="4583258" cy="450321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Rectangle 5"/>
            <p:cNvSpPr txBox="1">
              <a:spLocks noChangeArrowheads="1"/>
            </p:cNvSpPr>
            <p:nvPr/>
          </p:nvSpPr>
          <p:spPr>
            <a:xfrm>
              <a:off x="2401178" y="1227954"/>
              <a:ext cx="4583258" cy="4621361"/>
            </a:xfrm>
            <a:prstGeom prst="rect">
              <a:avLst/>
            </a:prstGeom>
          </p:spPr>
          <p:txBody>
            <a:bodyPr vert="horz" lIns="91440" tIns="5040" rIns="91440" bIns="45720" rtlCol="0">
              <a:noAutofit/>
            </a:bodyPr>
            <a:lstStyle>
              <a:lvl1pPr marL="403225" indent="-403225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4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806450" indent="-403225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2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4922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1732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5161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860675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205163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b="1" kern="1200" dirty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da-DK" altLang="zh-CN" dirty="0" err="1" smtClean="0">
                  <a:solidFill>
                    <a:srgbClr val="3366FF"/>
                  </a:solidFill>
                </a:rPr>
                <a:t>Uncertainty</a:t>
              </a:r>
              <a:r>
                <a:rPr lang="da-DK" altLang="zh-CN" dirty="0" smtClean="0">
                  <a:solidFill>
                    <a:srgbClr val="3366FF"/>
                  </a:solidFill>
                </a:rPr>
                <a:t> </a:t>
              </a:r>
              <a:r>
                <a:rPr lang="da-DK" altLang="zh-CN" dirty="0" err="1">
                  <a:solidFill>
                    <a:srgbClr val="3366FF"/>
                  </a:solidFill>
                </a:rPr>
                <a:t>estimate</a:t>
              </a:r>
              <a:r>
                <a:rPr lang="da-DK" altLang="zh-CN" dirty="0">
                  <a:solidFill>
                    <a:srgbClr val="3366FF"/>
                  </a:solidFill>
                </a:rPr>
                <a:t> (MHz)</a:t>
              </a:r>
            </a:p>
            <a:p>
              <a:pPr>
                <a:spcBef>
                  <a:spcPts val="0"/>
                </a:spcBef>
              </a:pPr>
              <a:r>
                <a:rPr lang="da-DK" altLang="zh-CN" sz="1800" dirty="0" err="1" smtClean="0">
                  <a:solidFill>
                    <a:srgbClr val="3366FF"/>
                  </a:solidFill>
                </a:rPr>
                <a:t>Ac</a:t>
              </a:r>
              <a:r>
                <a:rPr lang="da-DK" altLang="zh-CN" sz="1800" dirty="0">
                  <a:solidFill>
                    <a:srgbClr val="3366FF"/>
                  </a:solidFill>
                </a:rPr>
                <a:t>-Stark 		</a:t>
              </a:r>
              <a:r>
                <a:rPr lang="da-DK" altLang="zh-CN" sz="1800" dirty="0" smtClean="0">
                  <a:solidFill>
                    <a:srgbClr val="3366FF"/>
                  </a:solidFill>
                </a:rPr>
                <a:t>	&lt; 0</a:t>
              </a:r>
              <a:r>
                <a:rPr lang="da-DK" altLang="zh-CN" sz="1800" dirty="0">
                  <a:solidFill>
                    <a:srgbClr val="3366FF"/>
                  </a:solidFill>
                </a:rPr>
                <a:t>. 4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solidFill>
                    <a:srgbClr val="3366FF"/>
                  </a:solidFill>
                </a:rPr>
                <a:t>Dc</a:t>
              </a:r>
              <a:r>
                <a:rPr lang="fi-FI" altLang="zh-CN" sz="1800" dirty="0" err="1">
                  <a:solidFill>
                    <a:srgbClr val="3366FF"/>
                  </a:solidFill>
                </a:rPr>
                <a:t>-Stark</a:t>
              </a:r>
              <a:r>
                <a:rPr lang="fi-FI" altLang="zh-CN" sz="1800" dirty="0">
                  <a:solidFill>
                    <a:srgbClr val="3366FF"/>
                  </a:solidFill>
                </a:rPr>
                <a:t> 	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	&lt; </a:t>
              </a:r>
              <a:r>
                <a:rPr lang="fi-FI" altLang="zh-CN" sz="1800" dirty="0">
                  <a:solidFill>
                    <a:srgbClr val="3366FF"/>
                  </a:solidFill>
                </a:rPr>
                <a:t>0. 1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solidFill>
                    <a:srgbClr val="3366FF"/>
                  </a:solidFill>
                </a:rPr>
                <a:t>Frequency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 err="1" smtClean="0">
                  <a:solidFill>
                    <a:srgbClr val="3366FF"/>
                  </a:solidFill>
                </a:rPr>
                <a:t>chirp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>
                  <a:solidFill>
                    <a:srgbClr val="3366FF"/>
                  </a:solidFill>
                </a:rPr>
                <a:t>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	2.0</a:t>
              </a:r>
              <a:endParaRPr lang="fi-FI" altLang="zh-CN" sz="1800" dirty="0">
                <a:solidFill>
                  <a:srgbClr val="3366FF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solidFill>
                    <a:srgbClr val="3366FF"/>
                  </a:solidFill>
                </a:rPr>
                <a:t>Frequency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 err="1">
                  <a:solidFill>
                    <a:srgbClr val="3366FF"/>
                  </a:solidFill>
                </a:rPr>
                <a:t>calibration</a:t>
              </a:r>
              <a:r>
                <a:rPr lang="fi-FI" altLang="zh-CN" sz="1800" dirty="0">
                  <a:solidFill>
                    <a:srgbClr val="3366FF"/>
                  </a:solidFill>
                </a:rPr>
                <a:t> 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	0.1</a:t>
              </a:r>
              <a:endParaRPr lang="fi-FI" altLang="zh-CN" sz="1800" dirty="0">
                <a:solidFill>
                  <a:srgbClr val="3366FF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solidFill>
                    <a:srgbClr val="3366FF"/>
                  </a:solidFill>
                </a:rPr>
                <a:t>Residual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>
                  <a:solidFill>
                    <a:srgbClr val="3366FF"/>
                  </a:solidFill>
                </a:rPr>
                <a:t>1st-order </a:t>
              </a:r>
              <a:r>
                <a:rPr lang="fi-FI" altLang="zh-CN" sz="1800" dirty="0" err="1">
                  <a:solidFill>
                    <a:srgbClr val="3366FF"/>
                  </a:solidFill>
                </a:rPr>
                <a:t>Doppler</a:t>
              </a:r>
              <a:r>
                <a:rPr lang="fi-FI" altLang="zh-CN" sz="1800" dirty="0">
                  <a:solidFill>
                    <a:srgbClr val="3366FF"/>
                  </a:solidFill>
                </a:rPr>
                <a:t> 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H2  </a:t>
              </a:r>
              <a:r>
                <a:rPr lang="fi-FI" altLang="zh-CN" sz="1800" dirty="0">
                  <a:solidFill>
                    <a:srgbClr val="3366FF"/>
                  </a:solidFill>
                </a:rPr>
                <a:t>0.5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solidFill>
                    <a:srgbClr val="3366FF"/>
                  </a:solidFill>
                </a:rPr>
                <a:t> 				HD </a:t>
              </a:r>
              <a:r>
                <a:rPr lang="fi-FI" altLang="zh-CN" sz="1800" dirty="0">
                  <a:solidFill>
                    <a:srgbClr val="3366FF"/>
                  </a:solidFill>
                </a:rPr>
                <a:t>0.3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solidFill>
                    <a:srgbClr val="3366FF"/>
                  </a:solidFill>
                </a:rPr>
                <a:t> 				D2  </a:t>
              </a:r>
              <a:r>
                <a:rPr lang="fi-FI" altLang="zh-CN" sz="1800" dirty="0">
                  <a:solidFill>
                    <a:srgbClr val="3366FF"/>
                  </a:solidFill>
                </a:rPr>
                <a:t>0.3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solidFill>
                    <a:srgbClr val="3366FF"/>
                  </a:solidFill>
                </a:rPr>
                <a:t>2nd-order </a:t>
              </a:r>
              <a:r>
                <a:rPr lang="fi-FI" altLang="zh-CN" sz="1800" dirty="0" err="1">
                  <a:solidFill>
                    <a:srgbClr val="3366FF"/>
                  </a:solidFill>
                </a:rPr>
                <a:t>Doppler</a:t>
              </a:r>
              <a:r>
                <a:rPr lang="fi-FI" altLang="zh-CN" sz="1800" dirty="0">
                  <a:solidFill>
                    <a:srgbClr val="3366FF"/>
                  </a:solidFill>
                </a:rPr>
                <a:t> 	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&lt; </a:t>
              </a:r>
              <a:r>
                <a:rPr lang="fi-FI" altLang="zh-CN" sz="1800" dirty="0">
                  <a:solidFill>
                    <a:srgbClr val="3366FF"/>
                  </a:solidFill>
                </a:rPr>
                <a:t>0. 1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solidFill>
                    <a:srgbClr val="3366FF"/>
                  </a:solidFill>
                </a:rPr>
                <a:t>Pressure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 err="1">
                  <a:solidFill>
                    <a:srgbClr val="3366FF"/>
                  </a:solidFill>
                </a:rPr>
                <a:t>shift</a:t>
              </a:r>
              <a:r>
                <a:rPr lang="fi-FI" altLang="zh-CN" sz="1800" dirty="0">
                  <a:solidFill>
                    <a:srgbClr val="3366FF"/>
                  </a:solidFill>
                </a:rPr>
                <a:t> 		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&lt; </a:t>
              </a:r>
              <a:r>
                <a:rPr lang="fi-FI" altLang="zh-CN" sz="1800" dirty="0">
                  <a:solidFill>
                    <a:srgbClr val="3366FF"/>
                  </a:solidFill>
                </a:rPr>
                <a:t>0. 1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solidFill>
                    <a:srgbClr val="3366FF"/>
                  </a:solidFill>
                </a:rPr>
                <a:t>Statistics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>
                  <a:solidFill>
                    <a:srgbClr val="3366FF"/>
                  </a:solidFill>
                </a:rPr>
                <a:t>		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H2  </a:t>
              </a:r>
              <a:r>
                <a:rPr lang="fi-FI" altLang="zh-CN" sz="1800" dirty="0">
                  <a:solidFill>
                    <a:srgbClr val="3366FF"/>
                  </a:solidFill>
                </a:rPr>
                <a:t>1.5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solidFill>
                    <a:srgbClr val="3366FF"/>
                  </a:solidFill>
                </a:rPr>
                <a:t> 			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HD </a:t>
              </a:r>
              <a:r>
                <a:rPr lang="fi-FI" altLang="zh-CN" sz="1800" dirty="0">
                  <a:solidFill>
                    <a:srgbClr val="3366FF"/>
                  </a:solidFill>
                </a:rPr>
                <a:t>1.6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solidFill>
                    <a:srgbClr val="3366FF"/>
                  </a:solidFill>
                </a:rPr>
                <a:t> 				</a:t>
              </a:r>
              <a:r>
                <a:rPr lang="fi-FI" altLang="zh-CN" sz="1800" dirty="0" smtClean="0">
                  <a:solidFill>
                    <a:srgbClr val="3366FF"/>
                  </a:solidFill>
                </a:rPr>
                <a:t>D2  </a:t>
              </a:r>
              <a:r>
                <a:rPr lang="fi-FI" altLang="zh-CN" sz="1800" dirty="0">
                  <a:solidFill>
                    <a:srgbClr val="3366FF"/>
                  </a:solidFill>
                </a:rPr>
                <a:t>1.9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solidFill>
                    <a:srgbClr val="3366FF"/>
                  </a:solidFill>
                </a:rPr>
                <a:t> </a:t>
              </a:r>
              <a:r>
                <a:rPr lang="fi-FI" altLang="zh-CN" sz="1800" dirty="0">
                  <a:solidFill>
                    <a:srgbClr val="FF0000"/>
                  </a:solidFill>
                </a:rPr>
                <a:t>Total </a:t>
              </a:r>
              <a:r>
                <a:rPr lang="fi-FI" altLang="zh-CN" sz="1800" dirty="0" err="1">
                  <a:solidFill>
                    <a:srgbClr val="FF0000"/>
                  </a:solidFill>
                </a:rPr>
                <a:t>Uncertainty</a:t>
              </a:r>
              <a:r>
                <a:rPr lang="fi-FI" altLang="zh-CN" sz="1800" dirty="0">
                  <a:solidFill>
                    <a:srgbClr val="FF0000"/>
                  </a:solidFill>
                </a:rPr>
                <a:t>   		</a:t>
              </a:r>
              <a:r>
                <a:rPr lang="fi-FI" altLang="zh-CN" sz="1800" dirty="0" smtClean="0">
                  <a:solidFill>
                    <a:srgbClr val="FF0000"/>
                  </a:solidFill>
                </a:rPr>
                <a:t>H2  </a:t>
              </a:r>
              <a:r>
                <a:rPr lang="fi-FI" altLang="zh-CN" sz="1800" dirty="0">
                  <a:solidFill>
                    <a:srgbClr val="FF0000"/>
                  </a:solidFill>
                </a:rPr>
                <a:t>2.6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solidFill>
                    <a:srgbClr val="FF0000"/>
                  </a:solidFill>
                </a:rPr>
                <a:t> 				HD </a:t>
              </a:r>
              <a:r>
                <a:rPr lang="fi-FI" altLang="zh-CN" sz="1800" dirty="0">
                  <a:solidFill>
                    <a:srgbClr val="FF0000"/>
                  </a:solidFill>
                </a:rPr>
                <a:t>2.6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solidFill>
                    <a:srgbClr val="FF0000"/>
                  </a:solidFill>
                </a:rPr>
                <a:t> 				D2  2.8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765878" y="6334780"/>
            <a:ext cx="437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smtClean="0"/>
              <a:t>Niu, </a:t>
            </a:r>
            <a:r>
              <a:rPr lang="en-US" altLang="zh-CN" sz="1400" i="1" dirty="0" smtClean="0"/>
              <a:t>et. al. </a:t>
            </a:r>
            <a:r>
              <a:rPr lang="en-US" altLang="zh-CN" sz="1400" dirty="0"/>
              <a:t>J. Mol. </a:t>
            </a:r>
            <a:r>
              <a:rPr lang="en-US" altLang="zh-CN" sz="1400" dirty="0" err="1"/>
              <a:t>Spectr</a:t>
            </a:r>
            <a:r>
              <a:rPr lang="en-US" altLang="zh-CN" sz="1400" dirty="0"/>
              <a:t>. 300, 44-54 (2014</a:t>
            </a:r>
            <a:r>
              <a:rPr lang="en-US" altLang="zh-CN" sz="1400" dirty="0" smtClean="0"/>
              <a:t>)</a:t>
            </a:r>
          </a:p>
          <a:p>
            <a:r>
              <a:rPr lang="en-US" altLang="zh-CN" sz="1400" dirty="0"/>
              <a:t>G.D. </a:t>
            </a:r>
            <a:r>
              <a:rPr lang="en-US" altLang="zh-CN" sz="1400" dirty="0" smtClean="0"/>
              <a:t>Dickenson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110, 193601 (2013</a:t>
            </a:r>
            <a:r>
              <a:rPr lang="hu-HU" altLang="zh-CN" sz="1400" dirty="0" smtClean="0"/>
              <a:t>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3205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8938" y="158354"/>
            <a:ext cx="7272339" cy="1339009"/>
          </a:xfrm>
        </p:spPr>
        <p:txBody>
          <a:bodyPr/>
          <a:lstStyle/>
          <a:p>
            <a:pPr algn="l"/>
            <a:r>
              <a:rPr kumimoji="1" lang="en-US" altLang="zh-CN" dirty="0" smtClean="0"/>
              <a:t>Preliminary results</a:t>
            </a:r>
            <a:endParaRPr kumimoji="1" lang="zh-CN" altLang="en-US" dirty="0"/>
          </a:p>
        </p:txBody>
      </p:sp>
      <p:pic>
        <p:nvPicPr>
          <p:cNvPr id="4" name="图片 3" descr="X12F3Q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/>
          <a:stretch/>
        </p:blipFill>
        <p:spPr>
          <a:xfrm>
            <a:off x="4548005" y="1564745"/>
            <a:ext cx="3927820" cy="2523409"/>
          </a:xfrm>
          <a:prstGeom prst="rect">
            <a:avLst/>
          </a:prstGeom>
        </p:spPr>
      </p:pic>
      <p:pic>
        <p:nvPicPr>
          <p:cNvPr id="5" name="图片 4" descr="X12F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32" y="4068375"/>
            <a:ext cx="3931493" cy="26567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4766" y="6337454"/>
            <a:ext cx="448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D. </a:t>
            </a:r>
            <a:r>
              <a:rPr lang="en-US" altLang="zh-CN" sz="1400" dirty="0" err="1" smtClean="0"/>
              <a:t>Bailly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 </a:t>
            </a:r>
            <a:r>
              <a:rPr lang="en-US" altLang="zh-CN" sz="1400" i="1" dirty="0" smtClean="0"/>
              <a:t>Molecular </a:t>
            </a:r>
            <a:r>
              <a:rPr lang="en-US" altLang="zh-CN" sz="1400" i="1" dirty="0"/>
              <a:t>Physics </a:t>
            </a:r>
            <a:r>
              <a:rPr lang="en-US" altLang="zh-CN" sz="1400" b="1" dirty="0"/>
              <a:t>2010,</a:t>
            </a:r>
            <a:r>
              <a:rPr lang="en-US" altLang="zh-CN" sz="1400" dirty="0"/>
              <a:t> </a:t>
            </a:r>
            <a:r>
              <a:rPr lang="en-US" altLang="zh-CN" sz="1400" i="1" dirty="0"/>
              <a:t>108</a:t>
            </a:r>
            <a:r>
              <a:rPr lang="en-US" altLang="zh-CN" sz="1400" dirty="0"/>
              <a:t> (7-9), 827-846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</a:t>
            </a:r>
            <a:r>
              <a:rPr lang="en-US" altLang="zh-CN" sz="1400" dirty="0"/>
              <a:t> J. Chem.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  <p:grpSp>
        <p:nvGrpSpPr>
          <p:cNvPr id="7" name="组 6"/>
          <p:cNvGrpSpPr>
            <a:grpSpLocks noChangeAspect="1"/>
          </p:cNvGrpSpPr>
          <p:nvPr/>
        </p:nvGrpSpPr>
        <p:grpSpPr>
          <a:xfrm>
            <a:off x="84236" y="1564745"/>
            <a:ext cx="4634450" cy="3208514"/>
            <a:chOff x="1624287" y="1825382"/>
            <a:chExt cx="5820466" cy="4065354"/>
          </a:xfrm>
        </p:grpSpPr>
        <p:sp>
          <p:nvSpPr>
            <p:cNvPr id="8" name="矩形 7"/>
            <p:cNvSpPr/>
            <p:nvPr/>
          </p:nvSpPr>
          <p:spPr>
            <a:xfrm>
              <a:off x="1624287" y="1934639"/>
              <a:ext cx="5537344" cy="39146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 descr="Nonadiabatic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87" y="1825382"/>
              <a:ext cx="5820466" cy="4065354"/>
            </a:xfrm>
            <a:prstGeom prst="rect">
              <a:avLst/>
            </a:prstGeom>
          </p:spPr>
        </p:pic>
      </p:grp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302127" y="5173016"/>
            <a:ext cx="3778250" cy="639909"/>
          </a:xfrm>
          <a:prstGeom prst="rect">
            <a:avLst/>
          </a:prstGeom>
        </p:spPr>
        <p:txBody>
          <a:bodyPr vert="horz" lIns="91440" tIns="4536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dirty="0" smtClean="0">
                <a:solidFill>
                  <a:srgbClr val="3366FF"/>
                </a:solidFill>
                <a:cs typeface="DejaVu Sans" charset="0"/>
              </a:rPr>
              <a:t>Determine energies of  X highly vibrational quantum states</a:t>
            </a:r>
          </a:p>
        </p:txBody>
      </p:sp>
    </p:spTree>
    <p:extLst>
      <p:ext uri="{BB962C8B-B14F-4D97-AF65-F5344CB8AC3E}">
        <p14:creationId xmlns:p14="http://schemas.microsoft.com/office/powerpoint/2010/main" val="358004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Some </a:t>
            </a:r>
            <a:r>
              <a:rPr kumimoji="1" lang="en-US" altLang="zh-CN" dirty="0" smtClean="0"/>
              <a:t>results: </a:t>
            </a:r>
            <a:br>
              <a:rPr kumimoji="1" lang="en-US" altLang="zh-CN" dirty="0" smtClean="0"/>
            </a:br>
            <a:r>
              <a:rPr kumimoji="1" lang="en-US" altLang="zh-CN" dirty="0" smtClean="0"/>
              <a:t>Two color scan</a:t>
            </a:r>
            <a:endParaRPr kumimoji="1" lang="zh-CN" altLang="en-US" dirty="0"/>
          </a:p>
        </p:txBody>
      </p:sp>
      <p:pic>
        <p:nvPicPr>
          <p:cNvPr id="4" name="图片 3" descr="H2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96086"/>
            <a:ext cx="7143749" cy="53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4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9024" y="-122238"/>
            <a:ext cx="7272339" cy="1339009"/>
          </a:xfrm>
        </p:spPr>
        <p:txBody>
          <a:bodyPr/>
          <a:lstStyle/>
          <a:p>
            <a:pPr algn="l"/>
            <a:r>
              <a:rPr kumimoji="1" lang="en-US" altLang="zh-CN" dirty="0"/>
              <a:t>Some results: X12</a:t>
            </a:r>
            <a:r>
              <a:rPr kumimoji="1" lang="en-US" altLang="zh-CN" dirty="0" smtClean="0"/>
              <a:t>-F3 Q2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X12F3Q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366"/>
            <a:ext cx="9144000" cy="4896134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35393" y="2504233"/>
            <a:ext cx="171249" cy="1712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267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  <a:effectLst/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000" dirty="0" smtClean="0">
                <a:effectLst/>
              </a:rPr>
              <a:t>Motivation: </a:t>
            </a:r>
            <a:r>
              <a:rPr kumimoji="1" lang="en-US" altLang="zh-CN" sz="3600" dirty="0" smtClean="0">
                <a:effectLst/>
              </a:rPr>
              <a:t>Energy contribution of 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 ground state</a:t>
            </a:r>
            <a:endParaRPr kumimoji="0" lang="en-US" altLang="zh-CN" sz="3200" dirty="0">
              <a:effectLst/>
              <a:cs typeface="DejaVu Sans" charset="0"/>
            </a:endParaRPr>
          </a:p>
        </p:txBody>
      </p:sp>
      <p:grpSp>
        <p:nvGrpSpPr>
          <p:cNvPr id="17" name="组 16"/>
          <p:cNvGrpSpPr/>
          <p:nvPr/>
        </p:nvGrpSpPr>
        <p:grpSpPr>
          <a:xfrm>
            <a:off x="3756835" y="2513545"/>
            <a:ext cx="5240887" cy="3905894"/>
            <a:chOff x="1831013" y="1943393"/>
            <a:chExt cx="5240887" cy="3905894"/>
          </a:xfrm>
        </p:grpSpPr>
        <p:sp>
          <p:nvSpPr>
            <p:cNvPr id="16" name="矩形 15"/>
            <p:cNvSpPr/>
            <p:nvPr/>
          </p:nvSpPr>
          <p:spPr>
            <a:xfrm>
              <a:off x="1831013" y="1943393"/>
              <a:ext cx="5240887" cy="39058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" name="图片 5" descr="EnergyContribution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013" y="1943393"/>
              <a:ext cx="5240887" cy="3861109"/>
            </a:xfrm>
            <a:prstGeom prst="rect">
              <a:avLst/>
            </a:prstGeom>
          </p:spPr>
        </p:pic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" y="2690732"/>
            <a:ext cx="3654646" cy="36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0" name="组 19"/>
          <p:cNvGrpSpPr/>
          <p:nvPr/>
        </p:nvGrpSpPr>
        <p:grpSpPr>
          <a:xfrm>
            <a:off x="2201921" y="1398196"/>
            <a:ext cx="4812192" cy="880462"/>
            <a:chOff x="1284765" y="5804502"/>
            <a:chExt cx="4812192" cy="880462"/>
          </a:xfrm>
        </p:grpSpPr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269744" y="6215064"/>
              <a:ext cx="182721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6048" rIns="0" bIns="0"/>
            <a:lstStyle>
              <a:lvl1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dirty="0">
                  <a:solidFill>
                    <a:srgbClr val="FF0000"/>
                  </a:solidFill>
                  <a:latin typeface="DejaVu Sans Condensed" charset="0"/>
                </a:rPr>
                <a:t>+ </a:t>
              </a:r>
              <a:r>
                <a:rPr kumimoji="0" lang="en-US" altLang="zh-CN" dirty="0" err="1">
                  <a:solidFill>
                    <a:srgbClr val="FF0000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rgbClr val="FF0000"/>
                  </a:solidFill>
                  <a:latin typeface="DejaVu Sans Condensed" charset="0"/>
                </a:rPr>
                <a:t>rel</a:t>
              </a:r>
              <a:r>
                <a:rPr kumimoji="0" lang="en-US" altLang="zh-CN" dirty="0">
                  <a:solidFill>
                    <a:srgbClr val="FF0000"/>
                  </a:solidFill>
                  <a:latin typeface="DejaVu Sans Condensed" charset="0"/>
                </a:rPr>
                <a:t> + E</a:t>
              </a:r>
              <a:r>
                <a:rPr kumimoji="0" lang="en-US" altLang="zh-CN" baseline="-33000" dirty="0">
                  <a:solidFill>
                    <a:srgbClr val="FF0000"/>
                  </a:solidFill>
                  <a:latin typeface="DejaVu Sans Condensed" charset="0"/>
                </a:rPr>
                <a:t>QED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284765" y="6215064"/>
              <a:ext cx="297021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056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2800" dirty="0">
                  <a:solidFill>
                    <a:srgbClr val="262626"/>
                  </a:solidFill>
                  <a:latin typeface="DejaVu Sans Condensed" charset="0"/>
                </a:rPr>
                <a:t>E</a:t>
              </a:r>
              <a:r>
                <a:rPr kumimoji="0" lang="en-US" altLang="zh-CN" dirty="0">
                  <a:solidFill>
                    <a:srgbClr val="262626"/>
                  </a:solidFill>
                  <a:latin typeface="DejaVu Sans Condensed" charset="0"/>
                </a:rPr>
                <a:t>  =  </a:t>
              </a:r>
              <a:r>
                <a:rPr kumimoji="0" lang="en-US" altLang="zh-CN" dirty="0">
                  <a:latin typeface="DejaVu Sans Condensed" charset="0"/>
                </a:rPr>
                <a:t>E</a:t>
              </a:r>
              <a:r>
                <a:rPr kumimoji="0" lang="en-US" altLang="zh-CN" baseline="-33000" dirty="0">
                  <a:latin typeface="DejaVu Sans Condensed" charset="0"/>
                </a:rPr>
                <a:t>BO</a:t>
              </a:r>
              <a:r>
                <a:rPr kumimoji="0" lang="en-US" altLang="zh-CN" dirty="0">
                  <a:latin typeface="DejaVu Sans Condensed" charset="0"/>
                </a:rPr>
                <a:t> + </a:t>
              </a:r>
              <a:r>
                <a:rPr kumimoji="0" lang="en-US" altLang="zh-CN" dirty="0" err="1"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latin typeface="DejaVu Sans Condensed" charset="0"/>
                </a:rPr>
                <a:t>ad</a:t>
              </a:r>
              <a:r>
                <a:rPr kumimoji="0" lang="en-US" altLang="zh-CN" dirty="0">
                  <a:latin typeface="DejaVu Sans Condensed" charset="0"/>
                </a:rPr>
                <a:t> + </a:t>
              </a:r>
              <a:r>
                <a:rPr kumimoji="0" lang="en-US" altLang="zh-CN" dirty="0" err="1"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latin typeface="DejaVu Sans Condensed" charset="0"/>
                </a:rPr>
                <a:t>nad</a:t>
              </a:r>
              <a:endParaRPr kumimoji="0" lang="en-US" altLang="zh-CN" baseline="-33000" dirty="0">
                <a:latin typeface="DejaVu Sans Condensed" charset="0"/>
              </a:endParaRPr>
            </a:p>
          </p:txBody>
        </p:sp>
        <p:sp>
          <p:nvSpPr>
            <p:cNvPr id="23" name="AutoShape 11"/>
            <p:cNvSpPr>
              <a:spLocks/>
            </p:cNvSpPr>
            <p:nvPr/>
          </p:nvSpPr>
          <p:spPr bwMode="auto">
            <a:xfrm rot="16200000" flipV="1">
              <a:off x="4988768" y="5396514"/>
              <a:ext cx="228600" cy="16002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836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2015377" y="5804502"/>
              <a:ext cx="2006600" cy="506413"/>
              <a:chOff x="7375525" y="2838450"/>
              <a:chExt cx="2006600" cy="506413"/>
            </a:xfrm>
          </p:grpSpPr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7808913" y="2838450"/>
                <a:ext cx="1212850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3528" rIns="0" bIns="0"/>
              <a:lstStyle>
                <a:lvl1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>
                  <a:lnSpc>
                    <a:spcPct val="98000"/>
                  </a:lnSpc>
                  <a:spcAft>
                    <a:spcPts val="1413"/>
                  </a:spcAft>
                </a:pPr>
                <a:r>
                  <a:rPr kumimoji="0" lang="en-US" altLang="zh-CN" sz="1400" i="1" dirty="0">
                    <a:solidFill>
                      <a:srgbClr val="000000"/>
                    </a:solidFill>
                    <a:latin typeface="DejaVu Sans Condensed" charset="0"/>
                  </a:rPr>
                  <a:t>nonrelativistic</a:t>
                </a:r>
              </a:p>
            </p:txBody>
          </p:sp>
          <p:sp>
            <p:nvSpPr>
              <p:cNvPr id="27" name="AutoShape 14"/>
              <p:cNvSpPr>
                <a:spLocks/>
              </p:cNvSpPr>
              <p:nvPr/>
            </p:nvSpPr>
            <p:spPr bwMode="auto">
              <a:xfrm rot="16200000">
                <a:off x="8264525" y="2227263"/>
                <a:ext cx="228600" cy="2006600"/>
              </a:xfrm>
              <a:prstGeom prst="rightBrace">
                <a:avLst>
                  <a:gd name="adj1" fmla="val 73148"/>
                  <a:gd name="adj2" fmla="val 50000"/>
                </a:avLst>
              </a:prstGeom>
              <a:noFill/>
              <a:ln w="1836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4679243" y="5834038"/>
              <a:ext cx="12128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528" rIns="0" bIns="0"/>
            <a:lstStyle>
              <a:lvl1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1400" dirty="0">
                  <a:solidFill>
                    <a:srgbClr val="FF0000"/>
                  </a:solidFill>
                  <a:latin typeface="DejaVu Sans Condensed" charset="0"/>
                </a:rPr>
                <a:t>-0.728 cm</a:t>
              </a:r>
              <a:r>
                <a:rPr kumimoji="0" lang="en-US" altLang="zh-CN" sz="1400" baseline="30000" dirty="0">
                  <a:solidFill>
                    <a:srgbClr val="FF0000"/>
                  </a:solidFill>
                  <a:latin typeface="DejaVu Sans Condensed" charset="0"/>
                </a:rPr>
                <a:t>-1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905152" y="6550223"/>
            <a:ext cx="5252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 err="1" smtClean="0"/>
              <a:t>,K</a:t>
            </a:r>
            <a:r>
              <a:rPr lang="en-US" altLang="zh-CN" sz="1400" dirty="0" smtClean="0"/>
              <a:t>. </a:t>
            </a:r>
            <a:r>
              <a:rPr lang="en-US" altLang="zh-CN" sz="1400" dirty="0" err="1" smtClean="0"/>
              <a:t>Pachucki</a:t>
            </a:r>
            <a:r>
              <a:rPr lang="en-US" altLang="zh-CN" sz="1400" dirty="0" smtClean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J. Chem</a:t>
            </a:r>
            <a:r>
              <a:rPr lang="en-US" altLang="zh-CN" sz="1400" dirty="0"/>
              <a:t>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17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45"/>
    </mc:Choice>
    <mc:Fallback xmlns="">
      <p:transition xmlns:p14="http://schemas.microsoft.com/office/powerpoint/2010/main" spd="slow" advTm="538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9024" y="179387"/>
            <a:ext cx="7272339" cy="1339009"/>
          </a:xfrm>
        </p:spPr>
        <p:txBody>
          <a:bodyPr/>
          <a:lstStyle/>
          <a:p>
            <a:pPr algn="l"/>
            <a:r>
              <a:rPr kumimoji="1" lang="en-US" altLang="zh-CN" dirty="0"/>
              <a:t>Some results: X11</a:t>
            </a:r>
            <a:r>
              <a:rPr kumimoji="1" lang="en-US" altLang="zh-CN" dirty="0" smtClean="0"/>
              <a:t>-F2 Q3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89024" y="1690781"/>
            <a:ext cx="7272339" cy="4324257"/>
          </a:xfrm>
        </p:spPr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X11F2Q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390"/>
            <a:ext cx="9144000" cy="506796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41768" y="1758108"/>
            <a:ext cx="171249" cy="1712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226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X12-F3 Q1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X12F3Q1_wid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190"/>
            <a:ext cx="9144000" cy="48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3" y="1613645"/>
            <a:ext cx="7272339" cy="47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4" y="1613646"/>
            <a:ext cx="734785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2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Some results: Image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3" y="1613645"/>
            <a:ext cx="7272339" cy="47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Some results: Image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23" y="1613645"/>
            <a:ext cx="7272339" cy="475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5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Experiment: </a:t>
            </a:r>
            <a:r>
              <a:rPr kumimoji="1" lang="en-US" altLang="zh-CN" dirty="0" smtClean="0"/>
              <a:t>Chirp</a:t>
            </a:r>
            <a:endParaRPr kumimoji="1" lang="zh-CN" altLang="en-US" dirty="0"/>
          </a:p>
        </p:txBody>
      </p:sp>
      <p:pic>
        <p:nvPicPr>
          <p:cNvPr id="4" name="图片 3" descr="201403072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0" y="1905631"/>
            <a:ext cx="4954664" cy="3715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87519" y="4073193"/>
            <a:ext cx="919692" cy="1080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连接符 6"/>
          <p:cNvCxnSpPr/>
          <p:nvPr/>
        </p:nvCxnSpPr>
        <p:spPr>
          <a:xfrm>
            <a:off x="5007211" y="4890750"/>
            <a:ext cx="1605812" cy="262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729809" y="4975299"/>
            <a:ext cx="1875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Acousto-optic </a:t>
            </a:r>
            <a:endParaRPr lang="en-US" altLang="zh-CN" dirty="0" smtClean="0"/>
          </a:p>
          <a:p>
            <a:r>
              <a:rPr lang="en-US" altLang="zh-CN" dirty="0" smtClean="0"/>
              <a:t>modulator</a:t>
            </a:r>
            <a:r>
              <a:rPr lang="en-US" altLang="zh-CN" dirty="0"/>
              <a:t>(</a:t>
            </a:r>
            <a:r>
              <a:rPr kumimoji="1" lang="en-US" altLang="zh-CN" dirty="0" smtClean="0"/>
              <a:t>AOM)</a:t>
            </a:r>
            <a:endParaRPr kumimoji="1" lang="zh-CN" altLang="en-US" dirty="0"/>
          </a:p>
        </p:txBody>
      </p:sp>
      <p:cxnSp>
        <p:nvCxnSpPr>
          <p:cNvPr id="10" name="直线连接符 9"/>
          <p:cNvCxnSpPr/>
          <p:nvPr/>
        </p:nvCxnSpPr>
        <p:spPr>
          <a:xfrm flipV="1">
            <a:off x="2656888" y="2292083"/>
            <a:ext cx="4452476" cy="1313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 flipV="1">
            <a:off x="5299177" y="2292083"/>
            <a:ext cx="1810187" cy="1313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266427" y="202242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Fiber link</a:t>
            </a:r>
          </a:p>
          <a:p>
            <a:r>
              <a:rPr kumimoji="1" lang="en-US" altLang="zh-CN" dirty="0"/>
              <a:t>and coupler</a:t>
            </a:r>
            <a:endParaRPr kumimoji="1" lang="zh-CN" altLang="en-US" dirty="0"/>
          </a:p>
        </p:txBody>
      </p:sp>
      <p:cxnSp>
        <p:nvCxnSpPr>
          <p:cNvPr id="15" name="直线连接符 14"/>
          <p:cNvCxnSpPr/>
          <p:nvPr/>
        </p:nvCxnSpPr>
        <p:spPr>
          <a:xfrm flipV="1">
            <a:off x="2408717" y="3445424"/>
            <a:ext cx="4204306" cy="6277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613023" y="3076092"/>
            <a:ext cx="1990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Voltage controlled</a:t>
            </a:r>
          </a:p>
          <a:p>
            <a:r>
              <a:rPr lang="en-US" altLang="zh-CN" dirty="0"/>
              <a:t>o</a:t>
            </a:r>
            <a:r>
              <a:rPr lang="en-US" altLang="zh-CN" dirty="0" smtClean="0"/>
              <a:t>scillator</a:t>
            </a:r>
            <a:endParaRPr kumimoji="1" lang="zh-CN" altLang="en-US" dirty="0"/>
          </a:p>
        </p:txBody>
      </p:sp>
      <p:cxnSp>
        <p:nvCxnSpPr>
          <p:cNvPr id="20" name="直线连接符 19"/>
          <p:cNvCxnSpPr/>
          <p:nvPr/>
        </p:nvCxnSpPr>
        <p:spPr>
          <a:xfrm flipV="1">
            <a:off x="1751794" y="1751911"/>
            <a:ext cx="4978015" cy="1080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729809" y="1428980"/>
            <a:ext cx="22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High power </a:t>
            </a:r>
            <a:r>
              <a:rPr lang="en-US" altLang="zh-CN" dirty="0"/>
              <a:t>a</a:t>
            </a:r>
            <a:r>
              <a:rPr lang="en-US" altLang="zh-CN" dirty="0" smtClean="0"/>
              <a:t>mplifier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353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Experiment: </a:t>
            </a:r>
            <a:r>
              <a:rPr kumimoji="1" lang="en-US" altLang="zh-CN" dirty="0" smtClean="0"/>
              <a:t/>
            </a:r>
            <a:br>
              <a:rPr kumimoji="1" lang="en-US" altLang="zh-CN" dirty="0" smtClean="0"/>
            </a:br>
            <a:r>
              <a:rPr kumimoji="1" lang="en-US" altLang="zh-CN" dirty="0" err="1" smtClean="0"/>
              <a:t>Matlab</a:t>
            </a:r>
            <a:r>
              <a:rPr kumimoji="1" lang="en-US" altLang="zh-CN" dirty="0" smtClean="0"/>
              <a:t> program for chirp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47</a:t>
            </a:fld>
            <a:endParaRPr lang="en-US"/>
          </a:p>
        </p:txBody>
      </p:sp>
      <p:pic>
        <p:nvPicPr>
          <p:cNvPr id="5" name="图片 4" descr="matlabchir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10" y="1918700"/>
            <a:ext cx="6896237" cy="394310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84334" y="6113949"/>
            <a:ext cx="6259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M</a:t>
            </a:r>
            <a:r>
              <a:rPr lang="en-US" altLang="zh-CN" dirty="0"/>
              <a:t>. S. </a:t>
            </a:r>
            <a:r>
              <a:rPr lang="en-US" altLang="zh-CN" dirty="0" smtClean="0"/>
              <a:t>Fee, </a:t>
            </a:r>
            <a:r>
              <a:rPr lang="en-US" altLang="zh-CN" i="1" dirty="0" smtClean="0"/>
              <a:t>et. al.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Physical </a:t>
            </a:r>
            <a:r>
              <a:rPr lang="en-US" altLang="zh-CN" i="1" dirty="0"/>
              <a:t>Review A </a:t>
            </a:r>
            <a:r>
              <a:rPr lang="en-US" altLang="zh-CN" b="1" dirty="0"/>
              <a:t>1992,</a:t>
            </a:r>
            <a:r>
              <a:rPr lang="en-US" altLang="zh-CN" dirty="0"/>
              <a:t> </a:t>
            </a:r>
            <a:r>
              <a:rPr lang="en-US" altLang="zh-CN" i="1" dirty="0"/>
              <a:t>45</a:t>
            </a:r>
            <a:r>
              <a:rPr lang="en-US" altLang="zh-CN" dirty="0"/>
              <a:t> (7), 4911-4924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K. S. E. </a:t>
            </a:r>
            <a:r>
              <a:rPr lang="en-US" altLang="zh-CN" dirty="0" err="1" smtClean="0"/>
              <a:t>Eikema</a:t>
            </a:r>
            <a:r>
              <a:rPr lang="en-US" altLang="zh-CN" dirty="0"/>
              <a:t>, </a:t>
            </a:r>
            <a:r>
              <a:rPr lang="en-US" altLang="zh-CN" i="1" dirty="0" smtClean="0"/>
              <a:t>et</a:t>
            </a:r>
            <a:r>
              <a:rPr lang="en-US" altLang="zh-CN" i="1" dirty="0"/>
              <a:t>. al. Physical Review A </a:t>
            </a:r>
            <a:r>
              <a:rPr lang="en-US" altLang="zh-CN" b="1" dirty="0"/>
              <a:t>1997,</a:t>
            </a:r>
            <a:r>
              <a:rPr lang="en-US" altLang="zh-CN" dirty="0"/>
              <a:t> </a:t>
            </a:r>
            <a:r>
              <a:rPr lang="en-US" altLang="zh-CN" i="1" dirty="0"/>
              <a:t>55</a:t>
            </a:r>
            <a:r>
              <a:rPr lang="en-US" altLang="zh-CN" dirty="0"/>
              <a:t> (3), 1866-1884.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8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000" dirty="0" smtClean="0">
                <a:effectLst/>
              </a:rPr>
              <a:t>Motivation: </a:t>
            </a:r>
            <a:r>
              <a:rPr kumimoji="1" lang="en-US" altLang="zh-CN" sz="3600" dirty="0" smtClean="0">
                <a:effectLst/>
              </a:rPr>
              <a:t>variation by the rotational quantum number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J</a:t>
            </a:r>
            <a:endParaRPr kumimoji="0" lang="en-US" altLang="zh-CN" sz="3200" dirty="0">
              <a:solidFill>
                <a:srgbClr val="FF0000"/>
              </a:solidFill>
              <a:effectLst/>
              <a:cs typeface="DejaVu Sans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2198367" y="1365051"/>
            <a:ext cx="4812192" cy="880462"/>
            <a:chOff x="1284765" y="5804502"/>
            <a:chExt cx="4812192" cy="880462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269744" y="6215064"/>
              <a:ext cx="182721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6048" rIns="0" bIns="0"/>
            <a:lstStyle>
              <a:lvl1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+ </a:t>
              </a:r>
              <a:r>
                <a:rPr kumimoji="0" lang="en-US" altLang="zh-CN" dirty="0" err="1">
                  <a:solidFill>
                    <a:srgbClr val="FF0000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rgbClr val="FF0000"/>
                  </a:solidFill>
                  <a:latin typeface="DejaVu Sans Condensed" charset="0"/>
                </a:rPr>
                <a:t>rel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>
                  <a:solidFill>
                    <a:srgbClr val="0000FF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>
                  <a:solidFill>
                    <a:srgbClr val="0000FF"/>
                  </a:solidFill>
                  <a:latin typeface="DejaVu Sans Condensed" charset="0"/>
                </a:rPr>
                <a:t>QED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84765" y="6215064"/>
              <a:ext cx="297021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056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 =  E</a:t>
              </a:r>
              <a:r>
                <a:rPr kumimoji="0" lang="en-US" altLang="zh-CN" baseline="-3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BO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ad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 err="1">
                  <a:solidFill>
                    <a:srgbClr val="262626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rgbClr val="262626"/>
                  </a:solidFill>
                  <a:latin typeface="DejaVu Sans Condensed" charset="0"/>
                </a:rPr>
                <a:t>nad</a:t>
              </a:r>
              <a:endParaRPr kumimoji="0" lang="en-US" altLang="zh-CN" baseline="-33000" dirty="0">
                <a:solidFill>
                  <a:srgbClr val="262626"/>
                </a:solidFill>
                <a:latin typeface="DejaVu Sans Condensed" charset="0"/>
              </a:endParaRPr>
            </a:p>
          </p:txBody>
        </p:sp>
        <p:sp>
          <p:nvSpPr>
            <p:cNvPr id="10" name="AutoShape 11"/>
            <p:cNvSpPr>
              <a:spLocks/>
            </p:cNvSpPr>
            <p:nvPr/>
          </p:nvSpPr>
          <p:spPr bwMode="auto">
            <a:xfrm rot="16200000" flipV="1">
              <a:off x="4988768" y="5396514"/>
              <a:ext cx="228600" cy="16002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836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2015377" y="5804502"/>
              <a:ext cx="2006600" cy="506413"/>
              <a:chOff x="7375525" y="2838450"/>
              <a:chExt cx="2006600" cy="506413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7808913" y="2838450"/>
                <a:ext cx="1212850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3528" rIns="0" bIns="0"/>
              <a:lstStyle>
                <a:lvl1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>
                  <a:lnSpc>
                    <a:spcPct val="98000"/>
                  </a:lnSpc>
                  <a:spcAft>
                    <a:spcPts val="1413"/>
                  </a:spcAft>
                </a:pPr>
                <a:r>
                  <a:rPr kumimoji="0" lang="en-US" altLang="zh-CN" sz="1400" i="1" dirty="0">
                    <a:solidFill>
                      <a:srgbClr val="262626"/>
                    </a:solidFill>
                    <a:latin typeface="DejaVu Sans Condensed" charset="0"/>
                  </a:rPr>
                  <a:t>nonrelativistic</a:t>
                </a:r>
              </a:p>
            </p:txBody>
          </p:sp>
          <p:sp>
            <p:nvSpPr>
              <p:cNvPr id="14" name="AutoShape 14"/>
              <p:cNvSpPr>
                <a:spLocks/>
              </p:cNvSpPr>
              <p:nvPr/>
            </p:nvSpPr>
            <p:spPr bwMode="auto">
              <a:xfrm rot="16200000">
                <a:off x="8264525" y="2227263"/>
                <a:ext cx="228600" cy="2006600"/>
              </a:xfrm>
              <a:prstGeom prst="rightBrace">
                <a:avLst>
                  <a:gd name="adj1" fmla="val 73148"/>
                  <a:gd name="adj2" fmla="val 50000"/>
                </a:avLst>
              </a:prstGeom>
              <a:noFill/>
              <a:ln w="18360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679243" y="5834038"/>
              <a:ext cx="12128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528" rIns="0" bIns="0"/>
            <a:lstStyle>
              <a:lvl1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1400" dirty="0">
                  <a:solidFill>
                    <a:srgbClr val="000000"/>
                  </a:solidFill>
                  <a:latin typeface="DejaVu Sans Condensed" charset="0"/>
                </a:rPr>
                <a:t>-0.728 cm</a:t>
              </a:r>
              <a:r>
                <a:rPr kumimoji="0" lang="en-US" altLang="zh-CN" sz="1400" baseline="30000" dirty="0">
                  <a:solidFill>
                    <a:srgbClr val="000000"/>
                  </a:solidFill>
                  <a:latin typeface="DejaVu Sans Condensed" charset="0"/>
                </a:rPr>
                <a:t>-1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88" y="2310633"/>
            <a:ext cx="5242672" cy="430316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751802" y="6550223"/>
            <a:ext cx="4392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J. Chem</a:t>
            </a:r>
            <a:r>
              <a:rPr lang="en-US" altLang="zh-CN" sz="1400" dirty="0"/>
              <a:t>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241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4"/>
    </mc:Choice>
    <mc:Fallback xmlns="">
      <p:transition xmlns:p14="http://schemas.microsoft.com/office/powerpoint/2010/main" spd="slow" advTm="170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028700" y="457200"/>
            <a:ext cx="5783263" cy="1262063"/>
          </a:xfrm>
          <a:prstGeom prst="rect">
            <a:avLst/>
          </a:prstGeom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kumimoji="1" lang="en-US" sz="5400" b="1" dirty="0">
                <a:latin typeface="+mj-lt"/>
                <a:ea typeface="+mj-ea"/>
                <a:cs typeface="+mj-cs"/>
              </a:rPr>
              <a:t>Fifth-force search</a:t>
            </a:r>
            <a:endParaRPr kumimoji="1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099" name="TextShape 4"/>
          <p:cNvSpPr txBox="1">
            <a:spLocks noChangeArrowheads="1"/>
          </p:cNvSpPr>
          <p:nvPr/>
        </p:nvSpPr>
        <p:spPr bwMode="auto">
          <a:xfrm>
            <a:off x="952500" y="2622550"/>
            <a:ext cx="65547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  <a:latin typeface="DejaVu Sans Condensed" charset="0"/>
              </a:rPr>
              <a:t>Yukawa potential (Phenomenological)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41" y="1943100"/>
            <a:ext cx="17970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Shape 5"/>
          <p:cNvSpPr txBox="1">
            <a:spLocks noChangeArrowheads="1"/>
          </p:cNvSpPr>
          <p:nvPr/>
        </p:nvSpPr>
        <p:spPr bwMode="auto">
          <a:xfrm>
            <a:off x="7091841" y="4506913"/>
            <a:ext cx="1214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latin typeface="DejaVu Sans Condensed" charset="0"/>
              </a:rPr>
              <a:t>Hideki Yukawa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102" name="TextShape 6"/>
          <p:cNvSpPr txBox="1">
            <a:spLocks noChangeArrowheads="1"/>
          </p:cNvSpPr>
          <p:nvPr/>
        </p:nvSpPr>
        <p:spPr bwMode="auto">
          <a:xfrm>
            <a:off x="952500" y="1943100"/>
            <a:ext cx="52371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r>
              <a:rPr lang="en-US" altLang="zh-CN" sz="2400" b="1" dirty="0">
                <a:solidFill>
                  <a:srgbClr val="000000"/>
                </a:solidFill>
                <a:latin typeface="DejaVu Sans Condensed" charset="0"/>
              </a:rPr>
              <a:t>Extra </a:t>
            </a:r>
            <a:r>
              <a:rPr lang="en-US" altLang="zh-CN" sz="2400" b="1" i="1" dirty="0">
                <a:solidFill>
                  <a:srgbClr val="000000"/>
                </a:solidFill>
                <a:latin typeface="DejaVu Sans Condensed" charset="0"/>
              </a:rPr>
              <a:t>hadron-hadron</a:t>
            </a:r>
            <a:r>
              <a:rPr lang="en-US" altLang="zh-CN" sz="2400" b="1" dirty="0">
                <a:solidFill>
                  <a:srgbClr val="000000"/>
                </a:solidFill>
                <a:latin typeface="DejaVu Sans Condensed" charset="0"/>
              </a:rPr>
              <a:t> interaction</a:t>
            </a:r>
            <a:endParaRPr lang="en-US" altLang="zh-CN" sz="2400" b="1" dirty="0">
              <a:solidFill>
                <a:srgbClr val="000000"/>
              </a:solidFill>
            </a:endParaRPr>
          </a:p>
        </p:txBody>
      </p:sp>
      <p:sp>
        <p:nvSpPr>
          <p:cNvPr id="4103" name="TextShape 7"/>
          <p:cNvSpPr txBox="1">
            <a:spLocks noChangeArrowheads="1"/>
          </p:cNvSpPr>
          <p:nvPr/>
        </p:nvSpPr>
        <p:spPr bwMode="auto">
          <a:xfrm>
            <a:off x="1104899" y="4273550"/>
            <a:ext cx="4186531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DejaVu Sans Condensed" charset="0"/>
              </a:rPr>
              <a:t>strength: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DejaVu Sans Condensed" charset="0"/>
              </a:rPr>
              <a:t>range:</a:t>
            </a:r>
          </a:p>
          <a:p>
            <a:endParaRPr lang="en-US" sz="2000" dirty="0">
              <a:solidFill>
                <a:srgbClr val="0099FF"/>
              </a:solidFill>
              <a:latin typeface="DejaVu Sans Condensed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DejaVu Sans Condensed" charset="0"/>
              </a:rPr>
              <a:t>Insert in molecular wave function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41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32849"/>
              </p:ext>
            </p:extLst>
          </p:nvPr>
        </p:nvGraphicFramePr>
        <p:xfrm>
          <a:off x="1222375" y="3128963"/>
          <a:ext cx="38449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" name="公式" r:id="rId5" imgW="1993900" imgH="431800" progId="Equation.3">
                  <p:embed/>
                </p:oleObj>
              </mc:Choice>
              <mc:Fallback>
                <p:oleObj name="公式" r:id="rId5" imgW="199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3128963"/>
                        <a:ext cx="38449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584833"/>
              </p:ext>
            </p:extLst>
          </p:nvPr>
        </p:nvGraphicFramePr>
        <p:xfrm>
          <a:off x="2592388" y="4140200"/>
          <a:ext cx="488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" name="公式" r:id="rId7" imgW="190500" imgH="215900" progId="Equation.3">
                  <p:embed/>
                </p:oleObj>
              </mc:Choice>
              <mc:Fallback>
                <p:oleObj name="公式" r:id="rId7" imgW="190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4140200"/>
                        <a:ext cx="4889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69771"/>
              </p:ext>
            </p:extLst>
          </p:nvPr>
        </p:nvGraphicFramePr>
        <p:xfrm>
          <a:off x="2406650" y="4506913"/>
          <a:ext cx="15636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" name="公式" r:id="rId9" imgW="685800" imgH="215900" progId="Equation.3">
                  <p:embed/>
                </p:oleObj>
              </mc:Choice>
              <mc:Fallback>
                <p:oleObj name="公式" r:id="rId9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4506913"/>
                        <a:ext cx="15636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89387"/>
              </p:ext>
            </p:extLst>
          </p:nvPr>
        </p:nvGraphicFramePr>
        <p:xfrm>
          <a:off x="1003300" y="5646738"/>
          <a:ext cx="80168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" name="公式" r:id="rId11" imgW="4699000" imgH="431800" progId="Equation.3">
                  <p:embed/>
                </p:oleObj>
              </mc:Choice>
              <mc:Fallback>
                <p:oleObj name="公式" r:id="rId11" imgW="469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646738"/>
                        <a:ext cx="8016875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476089"/>
              </p:ext>
            </p:extLst>
          </p:nvPr>
        </p:nvGraphicFramePr>
        <p:xfrm>
          <a:off x="5291430" y="5189649"/>
          <a:ext cx="1075504" cy="45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" name="公式" r:id="rId13" imgW="508000" imgH="215900" progId="Equation.3">
                  <p:embed/>
                </p:oleObj>
              </mc:Choice>
              <mc:Fallback>
                <p:oleObj name="公式" r:id="rId13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91430" y="5189649"/>
                        <a:ext cx="1075504" cy="457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9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20"/>
    </mc:Choice>
    <mc:Fallback xmlns="">
      <p:transition xmlns:p14="http://schemas.microsoft.com/office/powerpoint/2010/main" spd="slow" advTm="6822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2205189" y="1367206"/>
            <a:ext cx="4812192" cy="880462"/>
            <a:chOff x="1284765" y="5804502"/>
            <a:chExt cx="4812192" cy="880462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269744" y="6215064"/>
              <a:ext cx="182721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6048" rIns="0" bIns="0"/>
            <a:lstStyle>
              <a:lvl1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+ </a:t>
              </a:r>
              <a:r>
                <a:rPr kumimoji="0" lang="en-US" altLang="zh-CN" dirty="0" err="1">
                  <a:solidFill>
                    <a:srgbClr val="FF0000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rgbClr val="FF0000"/>
                  </a:solidFill>
                  <a:latin typeface="DejaVu Sans Condensed" charset="0"/>
                </a:rPr>
                <a:t>rel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>
                  <a:solidFill>
                    <a:srgbClr val="0000FF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>
                  <a:solidFill>
                    <a:srgbClr val="0000FF"/>
                  </a:solidFill>
                  <a:latin typeface="DejaVu Sans Condensed" charset="0"/>
                </a:rPr>
                <a:t>QED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84765" y="6215064"/>
              <a:ext cx="297021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7056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 =  E</a:t>
              </a:r>
              <a:r>
                <a:rPr kumimoji="0" lang="en-US" altLang="zh-CN" baseline="-33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BO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ad</a:t>
              </a:r>
              <a:r>
                <a:rPr kumimoji="0"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DejaVu Sans Condensed" charset="0"/>
                </a:rPr>
                <a:t> + </a:t>
              </a:r>
              <a:r>
                <a:rPr kumimoji="0" lang="en-US" altLang="zh-CN" dirty="0" err="1">
                  <a:solidFill>
                    <a:srgbClr val="262626"/>
                  </a:solidFill>
                  <a:latin typeface="DejaVu Sans Condensed" charset="0"/>
                </a:rPr>
                <a:t>E</a:t>
              </a:r>
              <a:r>
                <a:rPr kumimoji="0" lang="en-US" altLang="zh-CN" baseline="-33000" dirty="0" err="1">
                  <a:solidFill>
                    <a:srgbClr val="262626"/>
                  </a:solidFill>
                  <a:latin typeface="DejaVu Sans Condensed" charset="0"/>
                </a:rPr>
                <a:t>nad</a:t>
              </a:r>
              <a:endParaRPr kumimoji="0" lang="en-US" altLang="zh-CN" baseline="-33000" dirty="0">
                <a:solidFill>
                  <a:srgbClr val="262626"/>
                </a:solidFill>
                <a:latin typeface="DejaVu Sans Condensed" charset="0"/>
              </a:endParaRPr>
            </a:p>
          </p:txBody>
        </p:sp>
        <p:sp>
          <p:nvSpPr>
            <p:cNvPr id="10" name="AutoShape 11"/>
            <p:cNvSpPr>
              <a:spLocks/>
            </p:cNvSpPr>
            <p:nvPr/>
          </p:nvSpPr>
          <p:spPr bwMode="auto">
            <a:xfrm rot="16200000" flipV="1">
              <a:off x="4988768" y="5396514"/>
              <a:ext cx="228600" cy="1600200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2015377" y="5804502"/>
              <a:ext cx="2006600" cy="506413"/>
              <a:chOff x="7375525" y="2838450"/>
              <a:chExt cx="2006600" cy="506413"/>
            </a:xfrm>
          </p:grpSpPr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7808913" y="2838450"/>
                <a:ext cx="1212850" cy="29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3528" rIns="0" bIns="0"/>
              <a:lstStyle>
                <a:lvl1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>
                  <a:lnSpc>
                    <a:spcPct val="98000"/>
                  </a:lnSpc>
                  <a:spcAft>
                    <a:spcPts val="1413"/>
                  </a:spcAft>
                </a:pPr>
                <a:r>
                  <a:rPr kumimoji="0" lang="en-US" altLang="zh-CN" sz="1400" i="1" dirty="0">
                    <a:solidFill>
                      <a:srgbClr val="262626"/>
                    </a:solidFill>
                    <a:latin typeface="DejaVu Sans Condensed" charset="0"/>
                  </a:rPr>
                  <a:t>nonrelativistic</a:t>
                </a:r>
              </a:p>
            </p:txBody>
          </p:sp>
          <p:sp>
            <p:nvSpPr>
              <p:cNvPr id="14" name="AutoShape 14"/>
              <p:cNvSpPr>
                <a:spLocks/>
              </p:cNvSpPr>
              <p:nvPr/>
            </p:nvSpPr>
            <p:spPr bwMode="auto">
              <a:xfrm rot="16200000">
                <a:off x="8264525" y="2227263"/>
                <a:ext cx="228600" cy="2006600"/>
              </a:xfrm>
              <a:prstGeom prst="rightBrace">
                <a:avLst>
                  <a:gd name="adj1" fmla="val 73148"/>
                  <a:gd name="adj2" fmla="val 50000"/>
                </a:avLst>
              </a:prstGeom>
              <a:noFill/>
              <a:ln w="18360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679243" y="5834038"/>
              <a:ext cx="12128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3528" rIns="0" bIns="0"/>
            <a:lstStyle>
              <a:lvl1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 kumimoji="1"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>
                <a:lnSpc>
                  <a:spcPct val="98000"/>
                </a:lnSpc>
                <a:spcAft>
                  <a:spcPts val="1413"/>
                </a:spcAft>
              </a:pPr>
              <a:r>
                <a:rPr kumimoji="0" lang="en-US" altLang="zh-CN" sz="1400" dirty="0">
                  <a:solidFill>
                    <a:srgbClr val="000000"/>
                  </a:solidFill>
                  <a:latin typeface="DejaVu Sans Condensed" charset="0"/>
                </a:rPr>
                <a:t>-0.728 cm</a:t>
              </a:r>
              <a:r>
                <a:rPr kumimoji="0" lang="en-US" altLang="zh-CN" sz="1400" baseline="30000" dirty="0">
                  <a:solidFill>
                    <a:srgbClr val="000000"/>
                  </a:solidFill>
                  <a:latin typeface="DejaVu Sans Condensed" charset="0"/>
                </a:rPr>
                <a:t>-1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99" y="2312788"/>
            <a:ext cx="5271550" cy="4279690"/>
          </a:xfrm>
          <a:prstGeom prst="rect">
            <a:avLst/>
          </a:prstGeom>
        </p:spPr>
      </p:pic>
      <p:sp>
        <p:nvSpPr>
          <p:cNvPr id="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000" dirty="0" smtClean="0">
                <a:effectLst/>
              </a:rPr>
              <a:t>Motivation: </a:t>
            </a:r>
            <a:r>
              <a:rPr kumimoji="1" lang="en-US" altLang="zh-CN" sz="3600" dirty="0" smtClean="0">
                <a:effectLst/>
              </a:rPr>
              <a:t>variation by the vibrational quantum number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v</a:t>
            </a:r>
            <a:endParaRPr kumimoji="0" lang="en-US" altLang="zh-CN" sz="3200" dirty="0">
              <a:solidFill>
                <a:srgbClr val="FF0000"/>
              </a:solidFill>
              <a:effectLst/>
              <a:cs typeface="DejaVu Sans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1802" y="6550223"/>
            <a:ext cx="4392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J. Chem</a:t>
            </a:r>
            <a:r>
              <a:rPr lang="en-US" altLang="zh-CN" sz="1400" dirty="0"/>
              <a:t>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499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8"/>
    </mc:Choice>
    <mc:Fallback xmlns="">
      <p:transition xmlns:p14="http://schemas.microsoft.com/office/powerpoint/2010/main" spd="slow" advTm="14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8" y="3498575"/>
            <a:ext cx="3692032" cy="29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2" y="1385394"/>
            <a:ext cx="3071262" cy="1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10" y="1294481"/>
            <a:ext cx="4623576" cy="518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56625" y="273514"/>
            <a:ext cx="8229311" cy="1144440"/>
          </a:xfrm>
          <a:prstGeom prst="rect">
            <a:avLst/>
          </a:prstGeom>
        </p:spPr>
        <p:txBody>
          <a:bodyPr tIns="10058"/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1" lang="en-US" altLang="zh-CN" sz="4800" dirty="0" smtClean="0">
                <a:effectLst/>
              </a:rPr>
              <a:t>How do we measure?</a:t>
            </a:r>
            <a:endParaRPr lang="en-US" altLang="zh-CN" sz="4000" dirty="0">
              <a:solidFill>
                <a:srgbClr val="FF0000"/>
              </a:solidFill>
              <a:effectLst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55"/>
    </mc:Choice>
    <mc:Fallback xmlns="">
      <p:transition xmlns:p14="http://schemas.microsoft.com/office/powerpoint/2010/main" spd="slow" advTm="1184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dirty="0" smtClean="0">
                <a:effectLst/>
              </a:rPr>
              <a:t>Results: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high-J</a:t>
            </a:r>
            <a:r>
              <a:rPr kumimoji="1" lang="en-US" altLang="zh-CN" sz="3600" dirty="0" smtClean="0">
                <a:effectLst/>
              </a:rPr>
              <a:t> states </a:t>
            </a:r>
            <a:r>
              <a:rPr kumimoji="1" lang="en-US" altLang="zh-CN" sz="3600" dirty="0">
                <a:effectLst/>
              </a:rPr>
              <a:t>in X</a:t>
            </a:r>
            <a:r>
              <a:rPr kumimoji="1" lang="en-US" altLang="zh-CN" sz="3600" baseline="30000" dirty="0">
                <a:effectLst/>
              </a:rPr>
              <a:t>1</a:t>
            </a:r>
            <a:r>
              <a:rPr kumimoji="1" lang="en-US" altLang="zh-CN" sz="3600" dirty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600" baseline="-25000" dirty="0">
                <a:effectLst/>
              </a:rPr>
              <a:t>g</a:t>
            </a:r>
            <a:r>
              <a:rPr kumimoji="1" lang="en-US" altLang="zh-CN" sz="3600" baseline="30000" dirty="0" smtClean="0">
                <a:effectLst/>
              </a:rPr>
              <a:t>+</a:t>
            </a:r>
            <a:r>
              <a:rPr kumimoji="1" lang="en-US" altLang="zh-CN" sz="3600" dirty="0" smtClean="0">
                <a:effectLst/>
              </a:rPr>
              <a:t>, v=0 of 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 molecule</a:t>
            </a:r>
            <a:endParaRPr kumimoji="1" lang="zh-CN" altLang="en-US" sz="2800" dirty="0">
              <a:effectLst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8" y="1761565"/>
            <a:ext cx="5814970" cy="44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97238" y="4672479"/>
            <a:ext cx="1936366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04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8000"/>
              </a:lnSpc>
              <a:spcAft>
                <a:spcPts val="1413"/>
              </a:spcAft>
            </a:pPr>
            <a:r>
              <a:rPr kumimoji="0" lang="en-US" altLang="zh-CN" sz="2000" dirty="0" err="1">
                <a:solidFill>
                  <a:srgbClr val="0099FF"/>
                </a:solidFill>
                <a:latin typeface="DejaVu Sans Condensed" charset="0"/>
              </a:rPr>
              <a:t>J</a:t>
            </a:r>
            <a:r>
              <a:rPr kumimoji="0" lang="en-US" altLang="zh-CN" sz="2000" baseline="-33000" dirty="0" err="1">
                <a:solidFill>
                  <a:srgbClr val="0099FF"/>
                </a:solidFill>
                <a:latin typeface="DejaVu Sans Condensed" charset="0"/>
              </a:rPr>
              <a:t>max</a:t>
            </a:r>
            <a:r>
              <a:rPr kumimoji="0" lang="en-US" altLang="zh-CN" sz="2000" dirty="0">
                <a:solidFill>
                  <a:srgbClr val="0099FF"/>
                </a:solidFill>
                <a:latin typeface="DejaVu Sans Condensed" charset="0"/>
              </a:rPr>
              <a:t> (v=0) = 8</a:t>
            </a:r>
          </a:p>
          <a:p>
            <a:pPr>
              <a:lnSpc>
                <a:spcPct val="98000"/>
              </a:lnSpc>
              <a:spcAft>
                <a:spcPts val="1413"/>
              </a:spcAft>
            </a:pPr>
            <a:r>
              <a:rPr kumimoji="0" lang="en-US" altLang="zh-CN" sz="2000" dirty="0" err="1">
                <a:solidFill>
                  <a:srgbClr val="FF0000"/>
                </a:solidFill>
                <a:latin typeface="DejaVu Sans Condensed" charset="0"/>
              </a:rPr>
              <a:t>T</a:t>
            </a:r>
            <a:r>
              <a:rPr kumimoji="0" lang="en-US" altLang="zh-CN" sz="2000" baseline="-33000" dirty="0" err="1">
                <a:solidFill>
                  <a:srgbClr val="FF0000"/>
                </a:solidFill>
                <a:latin typeface="DejaVu Sans Condensed" charset="0"/>
              </a:rPr>
              <a:t>equiv</a:t>
            </a:r>
            <a:r>
              <a:rPr kumimoji="0" lang="en-US" altLang="zh-CN" sz="2000" dirty="0">
                <a:solidFill>
                  <a:srgbClr val="FF0000"/>
                </a:solidFill>
                <a:latin typeface="DejaVu Sans Condensed" charset="0"/>
              </a:rPr>
              <a:t> = 12,000 K</a:t>
            </a:r>
          </a:p>
        </p:txBody>
      </p:sp>
      <p:sp>
        <p:nvSpPr>
          <p:cNvPr id="17" name="矩形 16"/>
          <p:cNvSpPr/>
          <p:nvPr/>
        </p:nvSpPr>
        <p:spPr>
          <a:xfrm>
            <a:off x="4704545" y="6555635"/>
            <a:ext cx="4483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E.J. </a:t>
            </a:r>
            <a:r>
              <a:rPr lang="en-US" altLang="zh-CN" sz="1400" dirty="0" err="1"/>
              <a:t>Salumbides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107, 043005 (2011)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059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46"/>
    </mc:Choice>
    <mc:Fallback xmlns="">
      <p:transition xmlns:p14="http://schemas.microsoft.com/office/powerpoint/2010/main" spd="slow" advTm="467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sz="4000" dirty="0" smtClean="0">
                <a:effectLst/>
              </a:rPr>
              <a:t>Results: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high-J</a:t>
            </a:r>
            <a:r>
              <a:rPr kumimoji="1" lang="en-US" altLang="zh-CN" sz="3600" dirty="0" smtClean="0">
                <a:effectLst/>
              </a:rPr>
              <a:t> states </a:t>
            </a:r>
            <a:r>
              <a:rPr kumimoji="1" lang="en-US" altLang="zh-CN" sz="3600" dirty="0">
                <a:effectLst/>
              </a:rPr>
              <a:t>in X</a:t>
            </a:r>
            <a:r>
              <a:rPr kumimoji="1" lang="en-US" altLang="zh-CN" sz="3600" baseline="30000" dirty="0">
                <a:effectLst/>
              </a:rPr>
              <a:t>1</a:t>
            </a:r>
            <a:r>
              <a:rPr kumimoji="1" lang="en-US" altLang="zh-CN" sz="3600" dirty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600" baseline="-25000" dirty="0">
                <a:effectLst/>
              </a:rPr>
              <a:t>g</a:t>
            </a:r>
            <a:r>
              <a:rPr kumimoji="1" lang="en-US" altLang="zh-CN" sz="3600" baseline="30000" dirty="0" smtClean="0">
                <a:effectLst/>
              </a:rPr>
              <a:t>+</a:t>
            </a:r>
            <a:r>
              <a:rPr kumimoji="1" lang="en-US" altLang="zh-CN" sz="3600" dirty="0" smtClean="0">
                <a:effectLst/>
              </a:rPr>
              <a:t>, v=0 of 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 molecule</a:t>
            </a:r>
            <a:endParaRPr kumimoji="1" lang="zh-CN" altLang="en-US" sz="2800" dirty="0">
              <a:effectLst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8" y="1761565"/>
            <a:ext cx="5814970" cy="44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597238" y="4672479"/>
            <a:ext cx="1936366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5040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8000"/>
              </a:lnSpc>
              <a:spcAft>
                <a:spcPts val="1413"/>
              </a:spcAft>
            </a:pPr>
            <a:r>
              <a:rPr kumimoji="0" lang="en-US" altLang="zh-CN" sz="2000" dirty="0" err="1">
                <a:solidFill>
                  <a:srgbClr val="0099FF"/>
                </a:solidFill>
                <a:latin typeface="DejaVu Sans Condensed" charset="0"/>
              </a:rPr>
              <a:t>J</a:t>
            </a:r>
            <a:r>
              <a:rPr kumimoji="0" lang="en-US" altLang="zh-CN" sz="2000" baseline="-33000" dirty="0" err="1">
                <a:solidFill>
                  <a:srgbClr val="0099FF"/>
                </a:solidFill>
                <a:latin typeface="DejaVu Sans Condensed" charset="0"/>
              </a:rPr>
              <a:t>max</a:t>
            </a:r>
            <a:r>
              <a:rPr kumimoji="0" lang="en-US" altLang="zh-CN" sz="2000" dirty="0">
                <a:solidFill>
                  <a:srgbClr val="0099FF"/>
                </a:solidFill>
                <a:latin typeface="DejaVu Sans Condensed" charset="0"/>
              </a:rPr>
              <a:t> (v=0) = 8</a:t>
            </a:r>
          </a:p>
          <a:p>
            <a:pPr>
              <a:lnSpc>
                <a:spcPct val="98000"/>
              </a:lnSpc>
              <a:spcAft>
                <a:spcPts val="1413"/>
              </a:spcAft>
            </a:pPr>
            <a:r>
              <a:rPr kumimoji="0" lang="en-US" altLang="zh-CN" sz="2000" dirty="0" err="1">
                <a:solidFill>
                  <a:srgbClr val="FF0000"/>
                </a:solidFill>
                <a:latin typeface="DejaVu Sans Condensed" charset="0"/>
              </a:rPr>
              <a:t>T</a:t>
            </a:r>
            <a:r>
              <a:rPr kumimoji="0" lang="en-US" altLang="zh-CN" sz="2000" baseline="-33000" dirty="0" err="1">
                <a:solidFill>
                  <a:srgbClr val="FF0000"/>
                </a:solidFill>
                <a:latin typeface="DejaVu Sans Condensed" charset="0"/>
              </a:rPr>
              <a:t>equiv</a:t>
            </a:r>
            <a:r>
              <a:rPr kumimoji="0" lang="en-US" altLang="zh-CN" sz="2000" dirty="0">
                <a:solidFill>
                  <a:srgbClr val="FF0000"/>
                </a:solidFill>
                <a:latin typeface="DejaVu Sans Condensed" charset="0"/>
              </a:rPr>
              <a:t> = 12,000 K</a:t>
            </a:r>
          </a:p>
        </p:txBody>
      </p:sp>
      <p:sp>
        <p:nvSpPr>
          <p:cNvPr id="17" name="矩形 16"/>
          <p:cNvSpPr/>
          <p:nvPr/>
        </p:nvSpPr>
        <p:spPr>
          <a:xfrm>
            <a:off x="4704545" y="6555635"/>
            <a:ext cx="4483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E.J. </a:t>
            </a:r>
            <a:r>
              <a:rPr lang="en-US" altLang="zh-CN" sz="1400" dirty="0" err="1"/>
              <a:t>Salumbides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107, 043005 (2011)</a:t>
            </a:r>
            <a:endParaRPr lang="zh-CN" altLang="en-US" sz="1400" dirty="0"/>
          </a:p>
        </p:txBody>
      </p:sp>
      <p:grpSp>
        <p:nvGrpSpPr>
          <p:cNvPr id="10" name="组 9"/>
          <p:cNvGrpSpPr/>
          <p:nvPr/>
        </p:nvGrpSpPr>
        <p:grpSpPr>
          <a:xfrm>
            <a:off x="2260155" y="748885"/>
            <a:ext cx="4447752" cy="5938831"/>
            <a:chOff x="2260155" y="931496"/>
            <a:chExt cx="4173494" cy="5756220"/>
          </a:xfrm>
        </p:grpSpPr>
        <p:sp>
          <p:nvSpPr>
            <p:cNvPr id="13" name="矩形 12"/>
            <p:cNvSpPr/>
            <p:nvPr/>
          </p:nvSpPr>
          <p:spPr>
            <a:xfrm>
              <a:off x="2333985" y="931496"/>
              <a:ext cx="3987969" cy="5624139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Rectangle 5"/>
            <p:cNvSpPr txBox="1">
              <a:spLocks noChangeArrowheads="1"/>
            </p:cNvSpPr>
            <p:nvPr/>
          </p:nvSpPr>
          <p:spPr>
            <a:xfrm>
              <a:off x="2260155" y="931496"/>
              <a:ext cx="4173494" cy="5756220"/>
            </a:xfrm>
            <a:prstGeom prst="rect">
              <a:avLst/>
            </a:prstGeom>
          </p:spPr>
          <p:txBody>
            <a:bodyPr vert="horz" lIns="91440" tIns="5040" rIns="91440" bIns="45720" rtlCol="0">
              <a:normAutofit/>
            </a:bodyPr>
            <a:lstStyle>
              <a:lvl1pPr marL="403225" indent="-403225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4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806450" indent="-403225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2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4922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1732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5161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860675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205163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98000"/>
                </a:lnSpc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dirty="0" smtClean="0">
                  <a:effectLst/>
                  <a:latin typeface="DejaVu Sans Condensed" charset="0"/>
                  <a:cs typeface="DejaVu Sans" charset="0"/>
                </a:rPr>
                <a:t>Uncertainty estimate (MHz)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Line fitting	   	                 5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Residual Doppler	                &lt;1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I</a:t>
              </a:r>
              <a:r>
                <a:rPr lang="en-US" altLang="zh-CN" sz="1600" baseline="-33000" dirty="0" smtClean="0">
                  <a:effectLst/>
                  <a:latin typeface="DejaVu Sans Condensed" charset="0"/>
                  <a:cs typeface="DejaVu Sans" charset="0"/>
                </a:rPr>
                <a:t>2</a:t>
              </a: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 calibration		    5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etalon nonlinearity   	    5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ac-Stark shift		   50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dc-Stark shift		   10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PDA chirp		               150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effectLst/>
                  <a:latin typeface="DejaVu Sans Condensed" charset="0"/>
                  <a:cs typeface="DejaVu Sans" charset="0"/>
                </a:rPr>
                <a:t>Statistical	  	                30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FF0000"/>
                  </a:solidFill>
                  <a:effectLst/>
                  <a:latin typeface="DejaVu Sans Condensed" charset="0"/>
                  <a:cs typeface="DejaVu Sans" charset="0"/>
                </a:rPr>
                <a:t>Total			  160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FF0000"/>
                  </a:solidFill>
                  <a:effectLst/>
                  <a:latin typeface="DejaVu Sans Condensed" charset="0"/>
                  <a:cs typeface="DejaVu Sans" charset="0"/>
                </a:rPr>
                <a:t>                                      or  0.005 cm</a:t>
              </a:r>
              <a:r>
                <a:rPr lang="en-US" altLang="zh-CN" sz="1600" baseline="33000" dirty="0" smtClean="0">
                  <a:solidFill>
                    <a:srgbClr val="FF0000"/>
                  </a:solidFill>
                  <a:effectLst/>
                  <a:latin typeface="DejaVu Sans Condensed" charset="0"/>
                  <a:cs typeface="DejaVu Sans" charset="0"/>
                </a:rPr>
                <a:t>-1</a:t>
              </a:r>
            </a:p>
            <a:p>
              <a:pPr>
                <a:lnSpc>
                  <a:spcPct val="98000"/>
                </a:lnSpc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altLang="zh-CN" sz="1600" dirty="0" smtClean="0">
                  <a:solidFill>
                    <a:srgbClr val="FF0000"/>
                  </a:solidFill>
                  <a:effectLst/>
                  <a:latin typeface="DejaVu Sans Condensed" charset="0"/>
                  <a:cs typeface="DejaVu Sans" charset="0"/>
                </a:rPr>
                <a:t>or relative uncertainty      5 x 10</a:t>
              </a:r>
              <a:r>
                <a:rPr lang="en-US" altLang="zh-CN" sz="1600" baseline="30000" dirty="0" smtClean="0">
                  <a:solidFill>
                    <a:srgbClr val="FF0000"/>
                  </a:solidFill>
                  <a:effectLst/>
                  <a:latin typeface="DejaVu Sans Condensed" charset="0"/>
                  <a:cs typeface="DejaVu Sans" charset="0"/>
                </a:rPr>
                <a:t>-8</a:t>
              </a:r>
              <a:endParaRPr lang="en-US" altLang="zh-CN" sz="1800" baseline="30000" dirty="0" smtClean="0">
                <a:solidFill>
                  <a:srgbClr val="FF0000"/>
                </a:solidFill>
                <a:effectLst/>
                <a:latin typeface="DejaVu Sans Condensed" charset="0"/>
                <a:cs typeface="DejaVu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1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9"/>
    </mc:Choice>
    <mc:Fallback xmlns="">
      <p:transition xmlns:p14="http://schemas.microsoft.com/office/powerpoint/2010/main" spd="slow" advTm="77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582059" y="1397305"/>
            <a:ext cx="3778250" cy="639909"/>
          </a:xfrm>
          <a:prstGeom prst="rect">
            <a:avLst/>
          </a:prstGeom>
        </p:spPr>
        <p:txBody>
          <a:bodyPr vert="horz" lIns="91440" tIns="4536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  <a:spcBef>
                <a:spcPts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800" dirty="0" smtClean="0">
                <a:solidFill>
                  <a:srgbClr val="3366FF"/>
                </a:solidFill>
                <a:cs typeface="DejaVu Sans" charset="0"/>
              </a:rPr>
              <a:t>Determine energies of  X, v=0 rotational quantum states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868" y="2060815"/>
            <a:ext cx="6384322" cy="44948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04545" y="6555635"/>
            <a:ext cx="44837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E.J. </a:t>
            </a:r>
            <a:r>
              <a:rPr lang="en-US" altLang="zh-CN" sz="1400" dirty="0" err="1"/>
              <a:t>Salumbides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107, 043005 (2011)</a:t>
            </a:r>
            <a:endParaRPr lang="zh-CN" altLang="en-US" sz="14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pPr algn="l"/>
            <a:r>
              <a:rPr kumimoji="1" lang="en-US" altLang="zh-CN" sz="4000" dirty="0" smtClean="0">
                <a:effectLst/>
              </a:rPr>
              <a:t>Results: </a:t>
            </a:r>
            <a:r>
              <a:rPr kumimoji="1" lang="en-US" altLang="zh-CN" sz="3600" dirty="0" smtClean="0">
                <a:solidFill>
                  <a:srgbClr val="FF0000"/>
                </a:solidFill>
                <a:effectLst/>
              </a:rPr>
              <a:t>high-J</a:t>
            </a:r>
            <a:r>
              <a:rPr kumimoji="1" lang="en-US" altLang="zh-CN" sz="3600" dirty="0" smtClean="0">
                <a:effectLst/>
              </a:rPr>
              <a:t> states </a:t>
            </a:r>
            <a:r>
              <a:rPr kumimoji="1" lang="en-US" altLang="zh-CN" sz="3600" dirty="0">
                <a:effectLst/>
              </a:rPr>
              <a:t>in X</a:t>
            </a:r>
            <a:r>
              <a:rPr kumimoji="1" lang="en-US" altLang="zh-CN" sz="3600" baseline="30000" dirty="0">
                <a:effectLst/>
              </a:rPr>
              <a:t>1</a:t>
            </a:r>
            <a:r>
              <a:rPr kumimoji="1" lang="en-US" altLang="zh-CN" sz="3600" dirty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600" baseline="-25000" dirty="0">
                <a:effectLst/>
              </a:rPr>
              <a:t>g</a:t>
            </a:r>
            <a:r>
              <a:rPr kumimoji="1" lang="en-US" altLang="zh-CN" sz="3600" baseline="30000" dirty="0" smtClean="0">
                <a:effectLst/>
              </a:rPr>
              <a:t>+</a:t>
            </a:r>
            <a:r>
              <a:rPr kumimoji="1" lang="en-US" altLang="zh-CN" sz="3600" dirty="0" smtClean="0">
                <a:effectLst/>
              </a:rPr>
              <a:t>, v=0 of H</a:t>
            </a:r>
            <a:r>
              <a:rPr kumimoji="1" lang="en-US" altLang="zh-CN" sz="3600" baseline="-25000" dirty="0" smtClean="0">
                <a:effectLst/>
              </a:rPr>
              <a:t>2</a:t>
            </a:r>
            <a:r>
              <a:rPr kumimoji="1" lang="en-US" altLang="zh-CN" sz="3600" dirty="0" smtClean="0">
                <a:effectLst/>
              </a:rPr>
              <a:t> molecule</a:t>
            </a:r>
            <a:endParaRPr kumimoji="1" lang="zh-CN" alt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87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7"/>
    </mc:Choice>
    <mc:Fallback xmlns="">
      <p:transition xmlns:p14="http://schemas.microsoft.com/office/powerpoint/2010/main" spd="slow" advTm="201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2018284" y="1533643"/>
            <a:ext cx="4917558" cy="4859608"/>
            <a:chOff x="2018284" y="1533643"/>
            <a:chExt cx="4917558" cy="4859608"/>
          </a:xfrm>
        </p:grpSpPr>
        <p:sp>
          <p:nvSpPr>
            <p:cNvPr id="3" name="矩形 2"/>
            <p:cNvSpPr/>
            <p:nvPr/>
          </p:nvSpPr>
          <p:spPr>
            <a:xfrm>
              <a:off x="2018284" y="1533643"/>
              <a:ext cx="4917558" cy="4859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 descr="PotentialEnergy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284" y="1533643"/>
              <a:ext cx="4917558" cy="4859608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4765878" y="6334780"/>
            <a:ext cx="437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smtClean="0"/>
              <a:t>Niu, </a:t>
            </a:r>
            <a:r>
              <a:rPr lang="en-US" altLang="zh-CN" sz="1400" i="1" dirty="0" smtClean="0"/>
              <a:t>et. al. </a:t>
            </a:r>
            <a:r>
              <a:rPr lang="en-US" altLang="zh-CN" sz="1400" dirty="0"/>
              <a:t>J. Mol. </a:t>
            </a:r>
            <a:r>
              <a:rPr lang="en-US" altLang="zh-CN" sz="1400" dirty="0" err="1"/>
              <a:t>Spectr</a:t>
            </a:r>
            <a:r>
              <a:rPr lang="en-US" altLang="zh-CN" sz="1400" dirty="0"/>
              <a:t>. 300, 44-54 (2014</a:t>
            </a:r>
            <a:r>
              <a:rPr lang="en-US" altLang="zh-CN" sz="1400" dirty="0" smtClean="0"/>
              <a:t>)</a:t>
            </a:r>
          </a:p>
          <a:p>
            <a:r>
              <a:rPr lang="en-US" altLang="zh-CN" sz="1400" dirty="0"/>
              <a:t>G.D. </a:t>
            </a:r>
            <a:r>
              <a:rPr lang="en-US" altLang="zh-CN" sz="1400" dirty="0" smtClean="0"/>
              <a:t>Dickenson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110, 193601 (2013</a:t>
            </a:r>
            <a:r>
              <a:rPr lang="hu-HU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79462" y="-71503"/>
            <a:ext cx="7581901" cy="1653988"/>
          </a:xfrm>
        </p:spPr>
        <p:txBody>
          <a:bodyPr/>
          <a:lstStyle/>
          <a:p>
            <a:pPr algn="l"/>
            <a:r>
              <a:rPr kumimoji="1" lang="en-US" altLang="zh-CN" sz="3600" dirty="0" smtClean="0">
                <a:effectLst/>
              </a:rPr>
              <a:t>Results: </a:t>
            </a:r>
            <a:r>
              <a:rPr kumimoji="1" lang="en-US" altLang="zh-CN" sz="3200" dirty="0" smtClean="0">
                <a:solidFill>
                  <a:srgbClr val="FF0000"/>
                </a:solidFill>
                <a:effectLst/>
              </a:rPr>
              <a:t>fundamental vibrational splitting</a:t>
            </a:r>
            <a:r>
              <a:rPr kumimoji="1" lang="en-US" altLang="zh-CN" sz="3200" dirty="0" smtClean="0">
                <a:effectLst/>
              </a:rPr>
              <a:t> in X</a:t>
            </a:r>
            <a:r>
              <a:rPr kumimoji="1" lang="en-US" altLang="zh-CN" sz="3200" baseline="30000" dirty="0" smtClean="0">
                <a:effectLst/>
              </a:rPr>
              <a:t>1</a:t>
            </a:r>
            <a:r>
              <a:rPr kumimoji="1" lang="en-US" altLang="zh-CN" sz="3200" dirty="0" smtClean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200" baseline="-25000" dirty="0" smtClean="0">
                <a:effectLst/>
              </a:rPr>
              <a:t>g</a:t>
            </a:r>
            <a:r>
              <a:rPr kumimoji="1" lang="en-US" altLang="zh-CN" sz="3200" baseline="30000" dirty="0">
                <a:effectLst/>
              </a:rPr>
              <a:t>+</a:t>
            </a:r>
            <a:r>
              <a:rPr kumimoji="1" lang="en-US" altLang="zh-CN" sz="3200" dirty="0" smtClean="0">
                <a:effectLst/>
              </a:rPr>
              <a:t> state of Hydrogen molecule</a:t>
            </a:r>
            <a:endParaRPr kumimoji="1" lang="zh-CN" alt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40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9"/>
    </mc:Choice>
    <mc:Fallback xmlns="">
      <p:transition xmlns:p14="http://schemas.microsoft.com/office/powerpoint/2010/main" spd="slow" advTm="227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462" y="-71503"/>
            <a:ext cx="7581901" cy="1653988"/>
          </a:xfrm>
        </p:spPr>
        <p:txBody>
          <a:bodyPr/>
          <a:lstStyle/>
          <a:p>
            <a:pPr algn="l"/>
            <a:r>
              <a:rPr kumimoji="1" lang="en-US" altLang="zh-CN" sz="3600" dirty="0" smtClean="0">
                <a:effectLst/>
              </a:rPr>
              <a:t>Results: </a:t>
            </a:r>
            <a:r>
              <a:rPr kumimoji="1" lang="en-US" altLang="zh-CN" sz="3200" dirty="0" smtClean="0">
                <a:solidFill>
                  <a:srgbClr val="FF0000"/>
                </a:solidFill>
                <a:effectLst/>
              </a:rPr>
              <a:t>fundamental vibrational splitting</a:t>
            </a:r>
            <a:r>
              <a:rPr kumimoji="1" lang="en-US" altLang="zh-CN" sz="3200" dirty="0" smtClean="0">
                <a:effectLst/>
              </a:rPr>
              <a:t> in X</a:t>
            </a:r>
            <a:r>
              <a:rPr kumimoji="1" lang="en-US" altLang="zh-CN" sz="3200" baseline="30000" dirty="0" smtClean="0">
                <a:effectLst/>
              </a:rPr>
              <a:t>1</a:t>
            </a:r>
            <a:r>
              <a:rPr kumimoji="1" lang="en-US" altLang="zh-CN" sz="3200" dirty="0" smtClean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200" baseline="-25000" dirty="0" smtClean="0">
                <a:effectLst/>
              </a:rPr>
              <a:t>g</a:t>
            </a:r>
            <a:r>
              <a:rPr kumimoji="1" lang="en-US" altLang="zh-CN" sz="3200" baseline="30000" dirty="0">
                <a:effectLst/>
              </a:rPr>
              <a:t>+</a:t>
            </a:r>
            <a:r>
              <a:rPr kumimoji="1" lang="en-US" altLang="zh-CN" sz="3200" dirty="0" smtClean="0">
                <a:effectLst/>
              </a:rPr>
              <a:t> state of Hydrogen molecule</a:t>
            </a:r>
            <a:endParaRPr kumimoji="1" lang="zh-CN" altLang="en-US" sz="2400" dirty="0">
              <a:effectLst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2018284" y="1533643"/>
            <a:ext cx="4917558" cy="4859608"/>
            <a:chOff x="2018284" y="1533643"/>
            <a:chExt cx="4917558" cy="4859608"/>
          </a:xfrm>
        </p:grpSpPr>
        <p:sp>
          <p:nvSpPr>
            <p:cNvPr id="3" name="矩形 2"/>
            <p:cNvSpPr/>
            <p:nvPr/>
          </p:nvSpPr>
          <p:spPr>
            <a:xfrm>
              <a:off x="2018284" y="1533643"/>
              <a:ext cx="4917558" cy="4859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 descr="PotentialEnergy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284" y="1533643"/>
              <a:ext cx="4917558" cy="4859608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4765878" y="6334780"/>
            <a:ext cx="437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smtClean="0"/>
              <a:t>Niu, </a:t>
            </a:r>
            <a:r>
              <a:rPr lang="en-US" altLang="zh-CN" sz="1400" i="1" dirty="0" smtClean="0"/>
              <a:t>et. al. </a:t>
            </a:r>
            <a:r>
              <a:rPr lang="en-US" altLang="zh-CN" sz="1400" dirty="0"/>
              <a:t>J. Mol. </a:t>
            </a:r>
            <a:r>
              <a:rPr lang="en-US" altLang="zh-CN" sz="1400" dirty="0" err="1"/>
              <a:t>Spectr</a:t>
            </a:r>
            <a:r>
              <a:rPr lang="en-US" altLang="zh-CN" sz="1400" dirty="0"/>
              <a:t>. 300, 44-54 (2014</a:t>
            </a:r>
            <a:r>
              <a:rPr lang="en-US" altLang="zh-CN" sz="1400" dirty="0" smtClean="0"/>
              <a:t>)</a:t>
            </a:r>
          </a:p>
          <a:p>
            <a:r>
              <a:rPr lang="en-US" altLang="zh-CN" sz="1400" dirty="0"/>
              <a:t>G.D. </a:t>
            </a:r>
            <a:r>
              <a:rPr lang="en-US" altLang="zh-CN" sz="1400" dirty="0" smtClean="0"/>
              <a:t>Dickenson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110, 193601 (2013</a:t>
            </a:r>
            <a:r>
              <a:rPr lang="hu-HU" altLang="zh-CN" sz="1400" dirty="0" smtClean="0"/>
              <a:t>)</a:t>
            </a:r>
            <a:endParaRPr lang="zh-CN" altLang="en-US" sz="1400" dirty="0"/>
          </a:p>
        </p:txBody>
      </p:sp>
      <p:grpSp>
        <p:nvGrpSpPr>
          <p:cNvPr id="7" name="组 6"/>
          <p:cNvGrpSpPr>
            <a:grpSpLocks noChangeAspect="1"/>
          </p:cNvGrpSpPr>
          <p:nvPr/>
        </p:nvGrpSpPr>
        <p:grpSpPr>
          <a:xfrm>
            <a:off x="2018284" y="1501083"/>
            <a:ext cx="5145500" cy="4994685"/>
            <a:chOff x="2401178" y="1227954"/>
            <a:chExt cx="4583258" cy="4621361"/>
          </a:xfrm>
        </p:grpSpPr>
        <p:sp>
          <p:nvSpPr>
            <p:cNvPr id="8" name="矩形 7"/>
            <p:cNvSpPr/>
            <p:nvPr/>
          </p:nvSpPr>
          <p:spPr>
            <a:xfrm>
              <a:off x="2401178" y="1256392"/>
              <a:ext cx="4583258" cy="4503215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Rectangle 5"/>
            <p:cNvSpPr txBox="1">
              <a:spLocks noChangeArrowheads="1"/>
            </p:cNvSpPr>
            <p:nvPr/>
          </p:nvSpPr>
          <p:spPr>
            <a:xfrm>
              <a:off x="2401178" y="1227954"/>
              <a:ext cx="4583258" cy="4621361"/>
            </a:xfrm>
            <a:prstGeom prst="rect">
              <a:avLst/>
            </a:prstGeom>
          </p:spPr>
          <p:txBody>
            <a:bodyPr vert="horz" lIns="91440" tIns="5040" rIns="91440" bIns="45720" rtlCol="0">
              <a:noAutofit/>
            </a:bodyPr>
            <a:lstStyle>
              <a:lvl1pPr marL="403225" indent="-403225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4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806450" indent="-403225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2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4922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b="1" kern="120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1732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516188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860675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 smtClean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205163" indent="-344488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b="1" kern="1200" dirty="0">
                  <a:solidFill>
                    <a:schemeClr val="tx1"/>
                  </a:solidFill>
                  <a:effectLst>
                    <a:outerShdw blurRad="101600" dist="63500" dir="2700000" algn="tl" rotWithShape="0">
                      <a:prstClr val="black">
                        <a:alpha val="75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da-DK" altLang="zh-CN" dirty="0" err="1" smtClean="0">
                  <a:effectLst/>
                </a:rPr>
                <a:t>Uncertainty</a:t>
              </a:r>
              <a:r>
                <a:rPr lang="da-DK" altLang="zh-CN" dirty="0" smtClean="0">
                  <a:effectLst/>
                </a:rPr>
                <a:t> </a:t>
              </a:r>
              <a:r>
                <a:rPr lang="da-DK" altLang="zh-CN" dirty="0" err="1">
                  <a:effectLst/>
                </a:rPr>
                <a:t>estimate</a:t>
              </a:r>
              <a:r>
                <a:rPr lang="da-DK" altLang="zh-CN" dirty="0">
                  <a:effectLst/>
                </a:rPr>
                <a:t> (MHz)</a:t>
              </a:r>
            </a:p>
            <a:p>
              <a:pPr>
                <a:spcBef>
                  <a:spcPts val="0"/>
                </a:spcBef>
              </a:pPr>
              <a:r>
                <a:rPr lang="da-DK" altLang="zh-CN" sz="1800" dirty="0" smtClean="0">
                  <a:effectLst/>
                </a:rPr>
                <a:t>AC-</a:t>
              </a:r>
              <a:r>
                <a:rPr lang="da-DK" altLang="zh-CN" sz="1800" dirty="0">
                  <a:effectLst/>
                </a:rPr>
                <a:t>Stark 		</a:t>
              </a:r>
              <a:r>
                <a:rPr lang="da-DK" altLang="zh-CN" sz="1800" dirty="0" smtClean="0">
                  <a:effectLst/>
                </a:rPr>
                <a:t>	&lt; 0</a:t>
              </a:r>
              <a:r>
                <a:rPr lang="da-DK" altLang="zh-CN" sz="1800" dirty="0">
                  <a:effectLst/>
                </a:rPr>
                <a:t>. 4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effectLst/>
                </a:rPr>
                <a:t>DC-Stark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>
                  <a:effectLst/>
                </a:rPr>
                <a:t>		</a:t>
              </a:r>
              <a:r>
                <a:rPr lang="fi-FI" altLang="zh-CN" sz="1800" dirty="0" smtClean="0">
                  <a:effectLst/>
                </a:rPr>
                <a:t>	&lt; </a:t>
              </a:r>
              <a:r>
                <a:rPr lang="fi-FI" altLang="zh-CN" sz="1800" dirty="0">
                  <a:effectLst/>
                </a:rPr>
                <a:t>0. 1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effectLst/>
                </a:rPr>
                <a:t>Frequency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 err="1" smtClean="0">
                  <a:effectLst/>
                </a:rPr>
                <a:t>chirp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>
                  <a:effectLst/>
                </a:rPr>
                <a:t>	</a:t>
              </a:r>
              <a:r>
                <a:rPr lang="fi-FI" altLang="zh-CN" sz="1800" dirty="0" smtClean="0">
                  <a:effectLst/>
                </a:rPr>
                <a:t>	2.0</a:t>
              </a:r>
              <a:endParaRPr lang="fi-FI" altLang="zh-CN" sz="1800" dirty="0">
                <a:effectLst/>
              </a:endParaRP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effectLst/>
                </a:rPr>
                <a:t>Frequency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 err="1">
                  <a:effectLst/>
                </a:rPr>
                <a:t>calibration</a:t>
              </a:r>
              <a:r>
                <a:rPr lang="fi-FI" altLang="zh-CN" sz="1800" dirty="0">
                  <a:effectLst/>
                </a:rPr>
                <a:t> 	</a:t>
              </a:r>
              <a:r>
                <a:rPr lang="fi-FI" altLang="zh-CN" sz="1800" dirty="0" smtClean="0">
                  <a:effectLst/>
                </a:rPr>
                <a:t>	0.1</a:t>
              </a:r>
              <a:endParaRPr lang="fi-FI" altLang="zh-CN" sz="1800" dirty="0">
                <a:effectLst/>
              </a:endParaRP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effectLst/>
                </a:rPr>
                <a:t>Residual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>
                  <a:effectLst/>
                </a:rPr>
                <a:t>1st-order </a:t>
              </a:r>
              <a:r>
                <a:rPr lang="fi-FI" altLang="zh-CN" sz="1800" dirty="0" err="1">
                  <a:effectLst/>
                </a:rPr>
                <a:t>Doppler</a:t>
              </a:r>
              <a:r>
                <a:rPr lang="fi-FI" altLang="zh-CN" sz="1800" dirty="0">
                  <a:effectLst/>
                </a:rPr>
                <a:t> 	</a:t>
              </a:r>
              <a:r>
                <a:rPr lang="fi-FI" altLang="zh-CN" sz="1800" dirty="0" smtClean="0">
                  <a:effectLst/>
                </a:rPr>
                <a:t>H2  </a:t>
              </a:r>
              <a:r>
                <a:rPr lang="fi-FI" altLang="zh-CN" sz="1800" dirty="0">
                  <a:effectLst/>
                </a:rPr>
                <a:t>0.5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effectLst/>
                </a:rPr>
                <a:t> 				HD </a:t>
              </a:r>
              <a:r>
                <a:rPr lang="fi-FI" altLang="zh-CN" sz="1800" dirty="0">
                  <a:effectLst/>
                </a:rPr>
                <a:t>0.3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effectLst/>
                </a:rPr>
                <a:t> 				D2  </a:t>
              </a:r>
              <a:r>
                <a:rPr lang="fi-FI" altLang="zh-CN" sz="1800" dirty="0">
                  <a:effectLst/>
                </a:rPr>
                <a:t>0.3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effectLst/>
                </a:rPr>
                <a:t>2nd-order </a:t>
              </a:r>
              <a:r>
                <a:rPr lang="fi-FI" altLang="zh-CN" sz="1800" dirty="0" err="1">
                  <a:effectLst/>
                </a:rPr>
                <a:t>Doppler</a:t>
              </a:r>
              <a:r>
                <a:rPr lang="fi-FI" altLang="zh-CN" sz="1800" dirty="0">
                  <a:effectLst/>
                </a:rPr>
                <a:t> 		</a:t>
              </a:r>
              <a:r>
                <a:rPr lang="fi-FI" altLang="zh-CN" sz="1800" dirty="0" smtClean="0">
                  <a:effectLst/>
                </a:rPr>
                <a:t>&lt; </a:t>
              </a:r>
              <a:r>
                <a:rPr lang="fi-FI" altLang="zh-CN" sz="1800" dirty="0">
                  <a:effectLst/>
                </a:rPr>
                <a:t>0. 1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effectLst/>
                </a:rPr>
                <a:t>Pressure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 err="1">
                  <a:effectLst/>
                </a:rPr>
                <a:t>shift</a:t>
              </a:r>
              <a:r>
                <a:rPr lang="fi-FI" altLang="zh-CN" sz="1800" dirty="0">
                  <a:effectLst/>
                </a:rPr>
                <a:t> 			</a:t>
              </a:r>
              <a:r>
                <a:rPr lang="fi-FI" altLang="zh-CN" sz="1800" dirty="0" smtClean="0">
                  <a:effectLst/>
                </a:rPr>
                <a:t>&lt; </a:t>
              </a:r>
              <a:r>
                <a:rPr lang="fi-FI" altLang="zh-CN" sz="1800" dirty="0">
                  <a:effectLst/>
                </a:rPr>
                <a:t>0. 1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err="1" smtClean="0">
                  <a:effectLst/>
                </a:rPr>
                <a:t>Statistics</a:t>
              </a:r>
              <a:r>
                <a:rPr lang="fi-FI" altLang="zh-CN" sz="1800" dirty="0" smtClean="0">
                  <a:effectLst/>
                </a:rPr>
                <a:t> </a:t>
              </a:r>
              <a:r>
                <a:rPr lang="fi-FI" altLang="zh-CN" sz="1800" dirty="0">
                  <a:effectLst/>
                </a:rPr>
                <a:t>			</a:t>
              </a:r>
              <a:r>
                <a:rPr lang="fi-FI" altLang="zh-CN" sz="1800" dirty="0" smtClean="0">
                  <a:effectLst/>
                </a:rPr>
                <a:t>H2  </a:t>
              </a:r>
              <a:r>
                <a:rPr lang="fi-FI" altLang="zh-CN" sz="1800" dirty="0">
                  <a:effectLst/>
                </a:rPr>
                <a:t>1.5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effectLst/>
                </a:rPr>
                <a:t> 				</a:t>
              </a:r>
              <a:r>
                <a:rPr lang="fi-FI" altLang="zh-CN" sz="1800" dirty="0" smtClean="0">
                  <a:effectLst/>
                </a:rPr>
                <a:t>HD </a:t>
              </a:r>
              <a:r>
                <a:rPr lang="fi-FI" altLang="zh-CN" sz="1800" dirty="0">
                  <a:effectLst/>
                </a:rPr>
                <a:t>1.6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effectLst/>
                </a:rPr>
                <a:t> 				</a:t>
              </a:r>
              <a:r>
                <a:rPr lang="fi-FI" altLang="zh-CN" sz="1800" dirty="0" smtClean="0">
                  <a:effectLst/>
                </a:rPr>
                <a:t>D2  </a:t>
              </a:r>
              <a:r>
                <a:rPr lang="fi-FI" altLang="zh-CN" sz="1800" dirty="0">
                  <a:effectLst/>
                </a:rPr>
                <a:t>1.9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>
                  <a:solidFill>
                    <a:srgbClr val="FF0000"/>
                  </a:solidFill>
                  <a:effectLst/>
                </a:rPr>
                <a:t> Total </a:t>
              </a:r>
              <a:r>
                <a:rPr lang="fi-FI" altLang="zh-CN" sz="1800" dirty="0" err="1">
                  <a:solidFill>
                    <a:srgbClr val="FF0000"/>
                  </a:solidFill>
                  <a:effectLst/>
                </a:rPr>
                <a:t>Uncertainty</a:t>
              </a:r>
              <a:r>
                <a:rPr lang="fi-FI" altLang="zh-CN" sz="1800" dirty="0">
                  <a:solidFill>
                    <a:srgbClr val="FF0000"/>
                  </a:solidFill>
                  <a:effectLst/>
                </a:rPr>
                <a:t>   		</a:t>
              </a:r>
              <a:r>
                <a:rPr lang="fi-FI" altLang="zh-CN" sz="1800" dirty="0" smtClean="0">
                  <a:solidFill>
                    <a:srgbClr val="FF0000"/>
                  </a:solidFill>
                  <a:effectLst/>
                </a:rPr>
                <a:t>H2  </a:t>
              </a:r>
              <a:r>
                <a:rPr lang="fi-FI" altLang="zh-CN" sz="1800" dirty="0">
                  <a:solidFill>
                    <a:srgbClr val="FF0000"/>
                  </a:solidFill>
                  <a:effectLst/>
                </a:rPr>
                <a:t>2.6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solidFill>
                    <a:srgbClr val="FF0000"/>
                  </a:solidFill>
                  <a:effectLst/>
                </a:rPr>
                <a:t> 				HD </a:t>
              </a:r>
              <a:r>
                <a:rPr lang="fi-FI" altLang="zh-CN" sz="1800" dirty="0">
                  <a:solidFill>
                    <a:srgbClr val="FF0000"/>
                  </a:solidFill>
                  <a:effectLst/>
                </a:rPr>
                <a:t>2.6</a:t>
              </a:r>
            </a:p>
            <a:p>
              <a:pPr>
                <a:spcBef>
                  <a:spcPts val="0"/>
                </a:spcBef>
              </a:pPr>
              <a:r>
                <a:rPr lang="fi-FI" altLang="zh-CN" sz="1800" dirty="0" smtClean="0">
                  <a:solidFill>
                    <a:srgbClr val="FF0000"/>
                  </a:solidFill>
                  <a:effectLst/>
                </a:rPr>
                <a:t> 				D2  2.8</a:t>
              </a:r>
            </a:p>
            <a:p>
              <a:pPr>
                <a:spcBef>
                  <a:spcPts val="0"/>
                </a:spcBef>
              </a:pPr>
              <a:r>
                <a:rPr lang="en-US" altLang="zh-CN" sz="1800" dirty="0">
                  <a:solidFill>
                    <a:srgbClr val="FF0000"/>
                  </a:solidFill>
                  <a:effectLst/>
                  <a:cs typeface="DejaVu Sans" charset="0"/>
                </a:rPr>
                <a:t>or relative uncertainty      </a:t>
              </a:r>
              <a:r>
                <a:rPr lang="en-US" altLang="zh-CN" sz="1800" dirty="0" smtClean="0">
                  <a:solidFill>
                    <a:srgbClr val="FF0000"/>
                  </a:solidFill>
                  <a:effectLst/>
                  <a:cs typeface="DejaVu Sans" charset="0"/>
                </a:rPr>
                <a:t>	1 </a:t>
              </a:r>
              <a:r>
                <a:rPr lang="en-US" altLang="zh-CN" sz="1800" dirty="0">
                  <a:solidFill>
                    <a:srgbClr val="FF0000"/>
                  </a:solidFill>
                  <a:effectLst/>
                  <a:cs typeface="DejaVu Sans" charset="0"/>
                </a:rPr>
                <a:t>x 10</a:t>
              </a:r>
              <a:r>
                <a:rPr lang="en-US" altLang="zh-CN" sz="1800" baseline="30000" dirty="0" smtClean="0">
                  <a:solidFill>
                    <a:srgbClr val="FF0000"/>
                  </a:solidFill>
                  <a:effectLst/>
                  <a:cs typeface="DejaVu Sans" charset="0"/>
                </a:rPr>
                <a:t>-9</a:t>
              </a:r>
              <a:endParaRPr lang="en-US" altLang="zh-CN" sz="2000" baseline="30000" dirty="0">
                <a:solidFill>
                  <a:srgbClr val="FF0000"/>
                </a:solidFill>
                <a:effectLst/>
                <a:cs typeface="DejaVu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2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7"/>
    </mc:Choice>
    <mc:Fallback xmlns="">
      <p:transition xmlns:p14="http://schemas.microsoft.com/office/powerpoint/2010/main" spd="slow" advTm="126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69" y="2338543"/>
            <a:ext cx="8332782" cy="36199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65878" y="6334780"/>
            <a:ext cx="4378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M. </a:t>
            </a:r>
            <a:r>
              <a:rPr lang="en-US" altLang="zh-CN" sz="1400" dirty="0" smtClean="0"/>
              <a:t>Niu, </a:t>
            </a:r>
            <a:r>
              <a:rPr lang="en-US" altLang="zh-CN" sz="1400" i="1" dirty="0" smtClean="0"/>
              <a:t>et. al. </a:t>
            </a:r>
            <a:r>
              <a:rPr lang="en-US" altLang="zh-CN" sz="1400" dirty="0"/>
              <a:t>J. Mol. </a:t>
            </a:r>
            <a:r>
              <a:rPr lang="en-US" altLang="zh-CN" sz="1400" dirty="0" err="1"/>
              <a:t>Spectr</a:t>
            </a:r>
            <a:r>
              <a:rPr lang="en-US" altLang="zh-CN" sz="1400" dirty="0"/>
              <a:t>. 300, 44-54 (2014</a:t>
            </a:r>
            <a:r>
              <a:rPr lang="en-US" altLang="zh-CN" sz="1400" dirty="0" smtClean="0"/>
              <a:t>)</a:t>
            </a:r>
          </a:p>
          <a:p>
            <a:r>
              <a:rPr lang="en-US" altLang="zh-CN" sz="1400" dirty="0"/>
              <a:t>G.D. </a:t>
            </a:r>
            <a:r>
              <a:rPr lang="en-US" altLang="zh-CN" sz="1400" dirty="0" smtClean="0"/>
              <a:t>Dickenson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 </a:t>
            </a:r>
            <a:r>
              <a:rPr lang="hu-HU" altLang="zh-CN" sz="1400" dirty="0"/>
              <a:t>Phys. Rev. Lett. 110, 193601 (2013</a:t>
            </a:r>
            <a:r>
              <a:rPr lang="hu-HU" altLang="zh-CN" sz="1400" dirty="0" smtClean="0"/>
              <a:t>)</a:t>
            </a:r>
            <a:endParaRPr lang="zh-CN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2200102" y="15105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dirty="0">
                <a:solidFill>
                  <a:srgbClr val="3366FF"/>
                </a:solidFill>
                <a:cs typeface="DejaVu Sans" charset="0"/>
              </a:rPr>
              <a:t>Determine energy of </a:t>
            </a:r>
            <a:r>
              <a:rPr lang="en-US" altLang="zh-CN" dirty="0">
                <a:solidFill>
                  <a:srgbClr val="3366FF"/>
                </a:solidFill>
              </a:rPr>
              <a:t>on fundamental ground state vibration band (v = 0-1) </a:t>
            </a:r>
            <a:endParaRPr lang="en-US" altLang="zh-CN" dirty="0">
              <a:solidFill>
                <a:srgbClr val="3366FF"/>
              </a:solidFill>
              <a:cs typeface="DejaVu Sans" charset="0"/>
            </a:endParaRPr>
          </a:p>
        </p:txBody>
      </p:sp>
      <p:sp>
        <p:nvSpPr>
          <p:cNvPr id="2" name="右箭头 1"/>
          <p:cNvSpPr/>
          <p:nvPr/>
        </p:nvSpPr>
        <p:spPr>
          <a:xfrm rot="18473548" flipV="1">
            <a:off x="2073546" y="4722084"/>
            <a:ext cx="834468" cy="1747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79462" y="-71503"/>
            <a:ext cx="7581901" cy="1653988"/>
          </a:xfrm>
        </p:spPr>
        <p:txBody>
          <a:bodyPr/>
          <a:lstStyle/>
          <a:p>
            <a:pPr algn="l"/>
            <a:r>
              <a:rPr kumimoji="1" lang="en-US" altLang="zh-CN" sz="3600" dirty="0" smtClean="0">
                <a:effectLst/>
              </a:rPr>
              <a:t>Results: </a:t>
            </a:r>
            <a:r>
              <a:rPr kumimoji="1" lang="en-US" altLang="zh-CN" sz="3200" dirty="0" smtClean="0">
                <a:solidFill>
                  <a:srgbClr val="FF0000"/>
                </a:solidFill>
                <a:effectLst/>
              </a:rPr>
              <a:t>fundamental vibrational splitting</a:t>
            </a:r>
            <a:r>
              <a:rPr kumimoji="1" lang="en-US" altLang="zh-CN" sz="3200" dirty="0" smtClean="0">
                <a:effectLst/>
              </a:rPr>
              <a:t> in X</a:t>
            </a:r>
            <a:r>
              <a:rPr kumimoji="1" lang="en-US" altLang="zh-CN" sz="3200" baseline="30000" dirty="0" smtClean="0">
                <a:effectLst/>
              </a:rPr>
              <a:t>1</a:t>
            </a:r>
            <a:r>
              <a:rPr kumimoji="1" lang="en-US" altLang="zh-CN" sz="3200" dirty="0" smtClean="0">
                <a:effectLst/>
                <a:latin typeface="Symbol" charset="2"/>
                <a:cs typeface="Symbol" charset="2"/>
              </a:rPr>
              <a:t>S</a:t>
            </a:r>
            <a:r>
              <a:rPr kumimoji="1" lang="en-US" altLang="zh-CN" sz="3200" baseline="-25000" dirty="0" smtClean="0">
                <a:effectLst/>
              </a:rPr>
              <a:t>g</a:t>
            </a:r>
            <a:r>
              <a:rPr kumimoji="1" lang="en-US" altLang="zh-CN" sz="3200" baseline="30000" dirty="0">
                <a:effectLst/>
              </a:rPr>
              <a:t>+</a:t>
            </a:r>
            <a:r>
              <a:rPr kumimoji="1" lang="en-US" altLang="zh-CN" sz="3200" dirty="0" smtClean="0">
                <a:effectLst/>
              </a:rPr>
              <a:t> state of Hydrogen molecule</a:t>
            </a:r>
            <a:endParaRPr kumimoji="1" lang="zh-CN" altLang="en-US" sz="2400" dirty="0">
              <a:effectLst/>
            </a:endParaRPr>
          </a:p>
        </p:txBody>
      </p:sp>
      <p:sp>
        <p:nvSpPr>
          <p:cNvPr id="11" name="右箭头 10"/>
          <p:cNvSpPr/>
          <p:nvPr/>
        </p:nvSpPr>
        <p:spPr>
          <a:xfrm rot="6051303" flipV="1">
            <a:off x="5254273" y="3734876"/>
            <a:ext cx="834468" cy="1747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右箭头 11"/>
          <p:cNvSpPr/>
          <p:nvPr/>
        </p:nvSpPr>
        <p:spPr>
          <a:xfrm rot="15279501" flipV="1">
            <a:off x="7749460" y="4764629"/>
            <a:ext cx="834468" cy="1747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03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11"/>
    </mc:Choice>
    <mc:Fallback xmlns="">
      <p:transition xmlns:p14="http://schemas.microsoft.com/office/powerpoint/2010/main" spd="slow" advTm="436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990600" y="304800"/>
            <a:ext cx="4800600" cy="12620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anchor="ctr"/>
          <a:lstStyle/>
          <a:p>
            <a:pPr>
              <a:defRPr/>
            </a:pPr>
            <a:r>
              <a:rPr kumimoji="1" lang="en-US" sz="4000" b="1" dirty="0">
                <a:latin typeface="+mj-lt"/>
                <a:ea typeface="+mj-ea"/>
                <a:cs typeface="+mj-cs"/>
              </a:rPr>
              <a:t>Fifth force constraints</a:t>
            </a:r>
            <a:r>
              <a:rPr lang="en-US" sz="2000" b="1" dirty="0">
                <a:latin typeface="DejaVu Sans Condensed"/>
              </a:rPr>
              <a:t>:</a:t>
            </a:r>
            <a:endParaRPr sz="2000" b="1" dirty="0">
              <a:latin typeface="Trebuchet MS" pitchFamily="34" charset="0"/>
            </a:endParaRPr>
          </a:p>
        </p:txBody>
      </p:sp>
      <p:sp>
        <p:nvSpPr>
          <p:cNvPr id="5123" name="TextShape 4"/>
          <p:cNvSpPr txBox="1">
            <a:spLocks noChangeArrowheads="1"/>
          </p:cNvSpPr>
          <p:nvPr/>
        </p:nvSpPr>
        <p:spPr bwMode="auto">
          <a:xfrm>
            <a:off x="488950" y="7165975"/>
            <a:ext cx="93408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r>
              <a:rPr lang="en-US" sz="1600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EJS</a:t>
            </a:r>
            <a:r>
              <a:rPr lang="en-US" sz="1600" i="1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, </a:t>
            </a:r>
            <a:r>
              <a:rPr lang="en-US" sz="1600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Koelemeij,  Komasa,  Pachucki, Eikema, Ubachs,</a:t>
            </a:r>
            <a:r>
              <a:rPr lang="en-US" sz="1600" i="1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 Phys Rev D</a:t>
            </a:r>
            <a:r>
              <a:rPr lang="en-US" sz="1600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 </a:t>
            </a:r>
            <a:r>
              <a:rPr lang="en-US" sz="1600" b="1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87</a:t>
            </a:r>
            <a:r>
              <a:rPr lang="en-US" sz="1600">
                <a:solidFill>
                  <a:srgbClr val="0099FF"/>
                </a:solidFill>
                <a:latin typeface="DejaVu Sans Condensed" charset="0"/>
                <a:cs typeface="DOEHND+AdvP6F00" charset="0"/>
              </a:rPr>
              <a:t>, 112008 (2013).</a:t>
            </a:r>
            <a:endParaRPr lang="en-US" sz="1800"/>
          </a:p>
        </p:txBody>
      </p:sp>
      <p:sp>
        <p:nvSpPr>
          <p:cNvPr id="5125" name="TextShape 4"/>
          <p:cNvSpPr txBox="1">
            <a:spLocks noChangeArrowheads="1"/>
          </p:cNvSpPr>
          <p:nvPr/>
        </p:nvSpPr>
        <p:spPr bwMode="auto">
          <a:xfrm>
            <a:off x="6481415" y="6629400"/>
            <a:ext cx="267685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3200"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r>
              <a:rPr lang="en-US" sz="1400" i="1" dirty="0" err="1">
                <a:latin typeface="DejaVu Sans Condensed" charset="0"/>
                <a:cs typeface="DOEHND+AdvP6F00" charset="0"/>
              </a:rPr>
              <a:t>Phys</a:t>
            </a:r>
            <a:r>
              <a:rPr lang="en-US" sz="1400" i="1" dirty="0">
                <a:latin typeface="DejaVu Sans Condensed" charset="0"/>
                <a:cs typeface="DOEHND+AdvP6F00" charset="0"/>
              </a:rPr>
              <a:t> Rev D</a:t>
            </a:r>
            <a:r>
              <a:rPr lang="en-US" sz="1400" dirty="0">
                <a:latin typeface="DejaVu Sans Condensed" charset="0"/>
                <a:cs typeface="DOEHND+AdvP6F00" charset="0"/>
              </a:rPr>
              <a:t> </a:t>
            </a:r>
            <a:r>
              <a:rPr lang="en-US" sz="1400" b="1" dirty="0">
                <a:latin typeface="DejaVu Sans Condensed" charset="0"/>
                <a:cs typeface="DOEHND+AdvP6F00" charset="0"/>
              </a:rPr>
              <a:t>87</a:t>
            </a:r>
            <a:r>
              <a:rPr lang="en-US" sz="1400" dirty="0">
                <a:latin typeface="DejaVu Sans Condensed" charset="0"/>
                <a:cs typeface="DOEHND+AdvP6F00" charset="0"/>
              </a:rPr>
              <a:t>, 112008 (2013).</a:t>
            </a:r>
            <a:endParaRPr lang="en-US" sz="1400" dirty="0"/>
          </a:p>
        </p:txBody>
      </p:sp>
      <p:graphicFrame>
        <p:nvGraphicFramePr>
          <p:cNvPr id="51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23057"/>
              </p:ext>
            </p:extLst>
          </p:nvPr>
        </p:nvGraphicFramePr>
        <p:xfrm>
          <a:off x="6065838" y="584200"/>
          <a:ext cx="20478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公式" r:id="rId4" imgW="1041400" imgH="444500" progId="Equation.3">
                  <p:embed/>
                </p:oleObj>
              </mc:Choice>
              <mc:Fallback>
                <p:oleObj name="公式" r:id="rId4" imgW="1041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584200"/>
                        <a:ext cx="20478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2177"/>
            <a:ext cx="7317696" cy="46407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18"/>
    </mc:Choice>
    <mc:Fallback xmlns="">
      <p:transition xmlns:p14="http://schemas.microsoft.com/office/powerpoint/2010/main" spd="slow" advTm="994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70001" y="1211366"/>
            <a:ext cx="7644611" cy="5165859"/>
            <a:chOff x="670001" y="1211366"/>
            <a:chExt cx="7644611" cy="5165859"/>
          </a:xfrm>
        </p:grpSpPr>
        <p:sp>
          <p:nvSpPr>
            <p:cNvPr id="7" name="矩形 6"/>
            <p:cNvSpPr/>
            <p:nvPr/>
          </p:nvSpPr>
          <p:spPr>
            <a:xfrm>
              <a:off x="778938" y="1211366"/>
              <a:ext cx="7272339" cy="512608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4" name="图片 3" descr="X12F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01" y="1211366"/>
              <a:ext cx="7644611" cy="5165859"/>
            </a:xfrm>
            <a:prstGeom prst="rect">
              <a:avLst/>
            </a:prstGeom>
          </p:spPr>
        </p:pic>
      </p:grp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78938" y="158354"/>
            <a:ext cx="7272339" cy="1339009"/>
          </a:xfrm>
        </p:spPr>
        <p:txBody>
          <a:bodyPr/>
          <a:lstStyle/>
          <a:p>
            <a:pPr algn="l"/>
            <a:r>
              <a:rPr kumimoji="1" lang="en-US" altLang="zh-CN" dirty="0" smtClean="0">
                <a:effectLst/>
              </a:rPr>
              <a:t>Preliminary results</a:t>
            </a:r>
            <a:endParaRPr kumimoji="1" lang="zh-CN" altLang="en-US" dirty="0"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5117" y="6337454"/>
            <a:ext cx="4488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D. </a:t>
            </a:r>
            <a:r>
              <a:rPr lang="en-US" altLang="zh-CN" sz="1400" dirty="0" err="1" smtClean="0"/>
              <a:t>Bailly</a:t>
            </a:r>
            <a:r>
              <a:rPr lang="en-US" altLang="zh-CN" sz="1400" dirty="0"/>
              <a:t>, </a:t>
            </a:r>
            <a:r>
              <a:rPr lang="en-US" altLang="zh-CN" sz="1400" i="1" dirty="0" smtClean="0"/>
              <a:t>et. al.</a:t>
            </a:r>
            <a:r>
              <a:rPr lang="en-US" altLang="zh-CN" sz="1400" dirty="0" smtClean="0"/>
              <a:t>  </a:t>
            </a:r>
            <a:r>
              <a:rPr lang="en-US" altLang="zh-CN" sz="1400" i="1" dirty="0" smtClean="0"/>
              <a:t>Molecular </a:t>
            </a:r>
            <a:r>
              <a:rPr lang="en-US" altLang="zh-CN" sz="1400" i="1" dirty="0"/>
              <a:t>Physics </a:t>
            </a:r>
            <a:r>
              <a:rPr lang="en-US" altLang="zh-CN" sz="1400" b="1" dirty="0"/>
              <a:t>2010,</a:t>
            </a:r>
            <a:r>
              <a:rPr lang="en-US" altLang="zh-CN" sz="1400" dirty="0"/>
              <a:t> </a:t>
            </a:r>
            <a:r>
              <a:rPr lang="en-US" altLang="zh-CN" sz="1400" i="1" dirty="0"/>
              <a:t>108</a:t>
            </a:r>
            <a:r>
              <a:rPr lang="en-US" altLang="zh-CN" sz="1400" dirty="0"/>
              <a:t> (7-9), 827-846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/>
              <a:t>J. </a:t>
            </a:r>
            <a:r>
              <a:rPr lang="en-US" altLang="zh-CN" sz="1400" dirty="0" err="1"/>
              <a:t>Komasa</a:t>
            </a:r>
            <a:r>
              <a:rPr lang="en-US" altLang="zh-CN" sz="1400" dirty="0"/>
              <a:t>, </a:t>
            </a:r>
            <a:r>
              <a:rPr lang="en-US" altLang="zh-CN" sz="1400" i="1" dirty="0"/>
              <a:t>et. al.</a:t>
            </a:r>
            <a:r>
              <a:rPr lang="en-US" altLang="zh-CN" sz="1400" dirty="0"/>
              <a:t> J. Chem. Theory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7 (2011) 3105</a:t>
            </a:r>
            <a:r>
              <a:rPr lang="en-US" altLang="zh-CN" sz="1400" dirty="0" smtClean="0"/>
              <a:t>.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1986322" y="1855934"/>
            <a:ext cx="2311948" cy="5372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1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9"/>
    </mc:Choice>
    <mc:Fallback xmlns="">
      <p:transition xmlns:p14="http://schemas.microsoft.com/office/powerpoint/2010/main" spd="slow" advTm="518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17575" y="675838"/>
            <a:ext cx="7832725" cy="12620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tIns="11088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chemeClr val="tx1"/>
                </a:solidFill>
                <a:latin typeface="Trebuchet MS" charset="0"/>
                <a:ea typeface="宋体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Trebuchet MS" charset="0"/>
                <a:ea typeface="宋体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rebuchet MS" charset="0"/>
                <a:ea typeface="宋体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5pPr>
            <a:lvl6pPr eaLnBrk="0" hangingPunct="0"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6pPr>
            <a:lvl7pPr eaLnBrk="0" hangingPunct="0"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7pPr>
            <a:lvl8pPr eaLnBrk="0" hangingPunct="0"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8pPr>
            <a:lvl9pPr eaLnBrk="0" hangingPunct="0"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Trebuchet MS" charset="0"/>
                <a:ea typeface="宋体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kumimoji="1" lang="en-US" sz="4800" b="1" dirty="0" smtClean="0">
                <a:latin typeface="+mj-lt"/>
                <a:ea typeface="+mj-ea"/>
                <a:cs typeface="+mj-cs"/>
              </a:rPr>
              <a:t>Test of QED =</a:t>
            </a:r>
          </a:p>
          <a:p>
            <a:pPr eaLnBrk="1">
              <a:lnSpc>
                <a:spcPct val="98000"/>
              </a:lnSpc>
            </a:pPr>
            <a:r>
              <a:rPr kumimoji="1" lang="en-US" sz="4800" b="1" dirty="0" smtClean="0">
                <a:latin typeface="+mj-lt"/>
                <a:ea typeface="+mj-ea"/>
                <a:cs typeface="+mj-cs"/>
              </a:rPr>
              <a:t>Test </a:t>
            </a:r>
            <a:r>
              <a:rPr kumimoji="1" lang="en-US" sz="4800" b="1" dirty="0">
                <a:latin typeface="+mj-lt"/>
                <a:ea typeface="+mj-ea"/>
                <a:cs typeface="+mj-cs"/>
              </a:rPr>
              <a:t>of the Standard Model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17575" y="2981210"/>
            <a:ext cx="7581901" cy="26111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8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n-US" sz="3200" dirty="0" smtClean="0">
                <a:effectLst/>
                <a:latin typeface="DejaVu Sans Condensed" pitchFamily="32" charset="0"/>
              </a:rPr>
              <a:t>Electromagnetic </a:t>
            </a:r>
            <a:r>
              <a:rPr lang="en-US" altLang="en-US" sz="3200" dirty="0">
                <a:effectLst/>
                <a:latin typeface="DejaVu Sans Condensed" pitchFamily="32" charset="0"/>
              </a:rPr>
              <a:t>(QED): D</a:t>
            </a:r>
            <a:r>
              <a:rPr lang="en-US" altLang="en-US" sz="3200" baseline="-33000" dirty="0">
                <a:effectLst/>
                <a:latin typeface="DejaVu Sans Condensed" pitchFamily="32" charset="0"/>
              </a:rPr>
              <a:t>0</a:t>
            </a:r>
            <a:r>
              <a:rPr lang="en-US" altLang="en-US" sz="3200" dirty="0">
                <a:effectLst/>
                <a:latin typeface="DejaVu Sans Condensed" pitchFamily="32" charset="0"/>
              </a:rPr>
              <a:t> ~ 4.5 </a:t>
            </a:r>
            <a:r>
              <a:rPr lang="en-US" altLang="en-US" sz="3200" dirty="0" err="1" smtClean="0">
                <a:effectLst/>
                <a:latin typeface="DejaVu Sans Condensed" pitchFamily="32" charset="0"/>
              </a:rPr>
              <a:t>eV</a:t>
            </a:r>
            <a:endParaRPr lang="en-US" altLang="en-US" sz="3200" dirty="0" smtClean="0">
              <a:effectLst/>
              <a:latin typeface="DejaVu Sans Condensed" pitchFamily="32" charset="0"/>
            </a:endParaRPr>
          </a:p>
          <a:p>
            <a:pPr>
              <a:lnSpc>
                <a:spcPts val="2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n-US" sz="3200" dirty="0" smtClean="0">
                <a:effectLst/>
                <a:latin typeface="DejaVu Sans Condensed" pitchFamily="32" charset="0"/>
              </a:rPr>
              <a:t>Weak </a:t>
            </a:r>
            <a:r>
              <a:rPr lang="en-US" altLang="en-US" sz="3200" dirty="0">
                <a:effectLst/>
                <a:latin typeface="DejaVu Sans Condensed" pitchFamily="32" charset="0"/>
              </a:rPr>
              <a:t>&lt; 10</a:t>
            </a:r>
            <a:r>
              <a:rPr lang="en-US" altLang="en-US" sz="3200" baseline="33000" dirty="0">
                <a:effectLst/>
                <a:latin typeface="DejaVu Sans Condensed" pitchFamily="32" charset="0"/>
              </a:rPr>
              <a:t>-12</a:t>
            </a:r>
            <a:r>
              <a:rPr lang="en-US" altLang="en-US" sz="3200" dirty="0">
                <a:effectLst/>
                <a:latin typeface="DejaVu Sans Condensed" pitchFamily="32" charset="0"/>
              </a:rPr>
              <a:t> </a:t>
            </a:r>
            <a:r>
              <a:rPr lang="en-US" altLang="en-US" sz="3200" dirty="0" err="1" smtClean="0">
                <a:effectLst/>
                <a:latin typeface="DejaVu Sans Condensed" pitchFamily="32" charset="0"/>
              </a:rPr>
              <a:t>eV</a:t>
            </a:r>
            <a:endParaRPr lang="en-US" altLang="en-US" sz="3200" dirty="0" smtClean="0">
              <a:effectLst/>
              <a:latin typeface="DejaVu Sans Condensed" pitchFamily="32" charset="0"/>
            </a:endParaRPr>
          </a:p>
          <a:p>
            <a:pPr>
              <a:lnSpc>
                <a:spcPts val="2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n-US" sz="3200" dirty="0" smtClean="0">
                <a:effectLst/>
                <a:latin typeface="DejaVu Sans Condensed" pitchFamily="32" charset="0"/>
              </a:rPr>
              <a:t>Strong </a:t>
            </a:r>
            <a:r>
              <a:rPr lang="en-US" altLang="en-US" sz="3200" dirty="0">
                <a:effectLst/>
                <a:latin typeface="DejaVu Sans Condensed" pitchFamily="32" charset="0"/>
              </a:rPr>
              <a:t>&lt; 10</a:t>
            </a:r>
            <a:r>
              <a:rPr lang="en-US" altLang="en-US" sz="3200" baseline="33000" dirty="0">
                <a:effectLst/>
                <a:latin typeface="DejaVu Sans Condensed" pitchFamily="32" charset="0"/>
              </a:rPr>
              <a:t>-400</a:t>
            </a:r>
            <a:r>
              <a:rPr lang="en-US" altLang="en-US" sz="3200" dirty="0">
                <a:effectLst/>
                <a:latin typeface="DejaVu Sans Condensed" pitchFamily="32" charset="0"/>
              </a:rPr>
              <a:t> </a:t>
            </a:r>
            <a:r>
              <a:rPr lang="en-US" altLang="en-US" sz="3200" dirty="0" smtClean="0">
                <a:effectLst/>
                <a:latin typeface="DejaVu Sans Condensed" pitchFamily="32" charset="0"/>
              </a:rPr>
              <a:t>eV</a:t>
            </a:r>
          </a:p>
          <a:p>
            <a:pPr>
              <a:lnSpc>
                <a:spcPts val="2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en-US" sz="3200" dirty="0" smtClean="0">
                <a:effectLst/>
                <a:latin typeface="DejaVu Sans Condensed" pitchFamily="32" charset="0"/>
              </a:rPr>
              <a:t>Gravity </a:t>
            </a:r>
            <a:r>
              <a:rPr lang="en-US" altLang="en-US" sz="3200" dirty="0">
                <a:effectLst/>
                <a:latin typeface="DejaVu Sans Condensed" pitchFamily="32" charset="0"/>
              </a:rPr>
              <a:t>~ 10</a:t>
            </a:r>
            <a:r>
              <a:rPr lang="en-US" altLang="en-US" sz="3200" baseline="33000" dirty="0">
                <a:effectLst/>
                <a:latin typeface="DejaVu Sans Condensed" pitchFamily="32" charset="0"/>
              </a:rPr>
              <a:t>-37</a:t>
            </a:r>
            <a:r>
              <a:rPr lang="en-US" altLang="en-US" sz="3200" dirty="0">
                <a:effectLst/>
                <a:latin typeface="DejaVu Sans Condensed" pitchFamily="32" charset="0"/>
              </a:rPr>
              <a:t> </a:t>
            </a:r>
            <a:r>
              <a:rPr lang="en-US" altLang="en-US" sz="3200" dirty="0" err="1" smtClean="0">
                <a:effectLst/>
                <a:latin typeface="DejaVu Sans Condensed" pitchFamily="32" charset="0"/>
              </a:rPr>
              <a:t>eV</a:t>
            </a:r>
            <a:endParaRPr lang="en-US" altLang="en-US" sz="3200" dirty="0">
              <a:effectLst/>
              <a:latin typeface="DejaVu Sans Condense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77"/>
    </mc:Choice>
    <mc:Fallback xmlns="">
      <p:transition xmlns:p14="http://schemas.microsoft.com/office/powerpoint/2010/main" spd="slow" advTm="486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1204647"/>
            <a:ext cx="5142168" cy="527613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Background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4841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5" y="1204647"/>
            <a:ext cx="5142168" cy="5276132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Background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18" y="1592579"/>
            <a:ext cx="5829628" cy="45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14372" y="6550223"/>
            <a:ext cx="58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J. Steadman; T. Baer,</a:t>
            </a:r>
            <a:r>
              <a:rPr kumimoji="1" lang="en-US" altLang="zh-CN" sz="1400" dirty="0" smtClean="0"/>
              <a:t> </a:t>
            </a:r>
            <a:r>
              <a:rPr lang="en-US" altLang="zh-CN" sz="1400" i="1" dirty="0" smtClean="0"/>
              <a:t>The </a:t>
            </a:r>
            <a:r>
              <a:rPr lang="en-US" altLang="zh-CN" sz="1400" i="1" dirty="0"/>
              <a:t>Journal of Chemical Physics </a:t>
            </a:r>
            <a:r>
              <a:rPr lang="en-US" altLang="zh-CN" sz="1400" i="1" dirty="0" smtClean="0"/>
              <a:t> </a:t>
            </a:r>
            <a:r>
              <a:rPr lang="en-US" altLang="zh-CN" sz="1400" dirty="0" smtClean="0"/>
              <a:t>1989</a:t>
            </a:r>
            <a:r>
              <a:rPr lang="en-US" altLang="zh-CN" sz="1400" dirty="0"/>
              <a:t>, </a:t>
            </a:r>
            <a:r>
              <a:rPr lang="en-US" altLang="zh-CN" sz="1400" i="1" dirty="0"/>
              <a:t>91</a:t>
            </a:r>
            <a:r>
              <a:rPr lang="en-US" altLang="zh-CN" sz="1400" dirty="0"/>
              <a:t> (10), 6113-</a:t>
            </a:r>
            <a:r>
              <a:rPr lang="en-US" altLang="zh-CN" sz="1400" dirty="0" smtClean="0"/>
              <a:t>6119</a:t>
            </a:r>
            <a:endParaRPr kumimoji="1" lang="zh-CN" altLang="en-US" sz="1400" dirty="0"/>
          </a:p>
        </p:txBody>
      </p:sp>
      <p:grpSp>
        <p:nvGrpSpPr>
          <p:cNvPr id="2" name="组 1"/>
          <p:cNvGrpSpPr>
            <a:grpSpLocks noChangeAspect="1"/>
          </p:cNvGrpSpPr>
          <p:nvPr/>
        </p:nvGrpSpPr>
        <p:grpSpPr>
          <a:xfrm>
            <a:off x="232365" y="1699605"/>
            <a:ext cx="4401756" cy="4604642"/>
            <a:chOff x="635065" y="2339494"/>
            <a:chExt cx="3851548" cy="402907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65" y="2339494"/>
              <a:ext cx="3851548" cy="4029074"/>
            </a:xfrm>
            <a:prstGeom prst="rect">
              <a:avLst/>
            </a:prstGeom>
          </p:spPr>
        </p:pic>
        <p:cxnSp>
          <p:nvCxnSpPr>
            <p:cNvPr id="8" name="直线连接符 7"/>
            <p:cNvCxnSpPr/>
            <p:nvPr/>
          </p:nvCxnSpPr>
          <p:spPr>
            <a:xfrm>
              <a:off x="3066949" y="4823762"/>
              <a:ext cx="6131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964763" y="4785090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 smtClean="0"/>
                <a:t>H</a:t>
              </a:r>
              <a:r>
                <a:rPr kumimoji="1" lang="en-US" altLang="zh-CN" sz="1400" baseline="-25000" dirty="0" smtClean="0"/>
                <a:t>2</a:t>
              </a:r>
              <a:r>
                <a:rPr kumimoji="1" lang="en-US" altLang="zh-CN" sz="1400" dirty="0" smtClean="0"/>
                <a:t>+S(</a:t>
              </a:r>
              <a:r>
                <a:rPr kumimoji="1" lang="en-US" altLang="zh-CN" sz="1400" baseline="30000" dirty="0" smtClean="0"/>
                <a:t>1</a:t>
              </a:r>
              <a:r>
                <a:rPr kumimoji="1" lang="en-US" altLang="zh-CN" sz="1400" dirty="0" smtClean="0"/>
                <a:t>S)</a:t>
              </a:r>
              <a:endParaRPr kumimoji="1" lang="zh-CN" altLang="en-US" sz="1400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84265" y="5195547"/>
              <a:ext cx="63741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00"/>
                  </a:solidFill>
                </a:rPr>
                <a:t>H</a:t>
              </a:r>
              <a:r>
                <a:rPr kumimoji="1" lang="en-US" altLang="zh-CN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kumimoji="1" lang="en-US" altLang="zh-CN" sz="2400" dirty="0" smtClean="0">
                  <a:solidFill>
                    <a:srgbClr val="FF0000"/>
                  </a:solidFill>
                </a:rPr>
                <a:t>S</a:t>
              </a:r>
              <a:endParaRPr kumimoji="1" lang="zh-CN" alt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273514"/>
            <a:ext cx="8229311" cy="1144440"/>
          </a:xfrm>
        </p:spPr>
        <p:txBody>
          <a:bodyPr tIns="10058"/>
          <a:lstStyle/>
          <a:p>
            <a:pPr algn="l">
              <a:lnSpc>
                <a:spcPct val="98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kumimoji="0" lang="en-US" altLang="zh-CN" sz="4000" dirty="0" smtClean="0">
                <a:effectLst/>
                <a:cs typeface="DejaVu Sans" charset="0"/>
              </a:rPr>
              <a:t>2-photon photolysis of H</a:t>
            </a:r>
            <a:r>
              <a:rPr kumimoji="0" lang="en-US" altLang="zh-CN" sz="4000" baseline="-25000" dirty="0" smtClean="0">
                <a:effectLst/>
                <a:cs typeface="DejaVu Sans" charset="0"/>
              </a:rPr>
              <a:t>2</a:t>
            </a:r>
            <a:r>
              <a:rPr kumimoji="0" lang="en-US" altLang="zh-CN" sz="4000" dirty="0" smtClean="0">
                <a:effectLst/>
                <a:cs typeface="DejaVu Sans" charset="0"/>
              </a:rPr>
              <a:t>S</a:t>
            </a:r>
            <a:endParaRPr kumimoji="0" lang="en-US" altLang="zh-CN" sz="4000" dirty="0">
              <a:effectLst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自定义设计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轨道">
  <a:themeElements>
    <a:clrScheme name="轨道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轨道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轨道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15061</TotalTime>
  <Words>2660</Words>
  <Application>Microsoft Macintosh PowerPoint</Application>
  <PresentationFormat>全屏显示(4:3)</PresentationFormat>
  <Paragraphs>522</Paragraphs>
  <Slides>58</Slides>
  <Notes>24</Notes>
  <HiddenSlides>1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61" baseType="lpstr">
      <vt:lpstr>自定义设计</vt:lpstr>
      <vt:lpstr>轨道</vt:lpstr>
      <vt:lpstr>公式</vt:lpstr>
      <vt:lpstr>Production of vibrationally hot H2 (v=10–14) from H2S photolysis</vt:lpstr>
      <vt:lpstr>Motivation:</vt:lpstr>
      <vt:lpstr>Motivation:</vt:lpstr>
      <vt:lpstr>Motivation: Energy contribution of H2 ground state</vt:lpstr>
      <vt:lpstr>Motivation: variation by the vibrational quantum number v</vt:lpstr>
      <vt:lpstr>PowerPoint 演示文稿</vt:lpstr>
      <vt:lpstr>Background</vt:lpstr>
      <vt:lpstr>Background</vt:lpstr>
      <vt:lpstr>2-photon photolysis of H2S</vt:lpstr>
      <vt:lpstr>2-photon photolysis of H2S</vt:lpstr>
      <vt:lpstr>Excitation scheme; multiple photons</vt:lpstr>
      <vt:lpstr>Present work: H2(high-v) from H2S molecule</vt:lpstr>
      <vt:lpstr>Present work: H2(high-v) from H2S molecule</vt:lpstr>
      <vt:lpstr>Present work: Setup</vt:lpstr>
      <vt:lpstr>Present work: Energy scheme</vt:lpstr>
      <vt:lpstr>Present work: Energy scheme</vt:lpstr>
      <vt:lpstr>Preliminary results</vt:lpstr>
      <vt:lpstr>Preliminary results</vt:lpstr>
      <vt:lpstr>Preliminary results: summary</vt:lpstr>
      <vt:lpstr>Preliminary results: summary</vt:lpstr>
      <vt:lpstr>Preliminary results: X(v=12) - F(v=3)</vt:lpstr>
      <vt:lpstr>Preliminary results: X(v=12) - F(v=3)</vt:lpstr>
      <vt:lpstr>Conclusions and outlook</vt:lpstr>
      <vt:lpstr>Is H2O has the same phenomenon?</vt:lpstr>
      <vt:lpstr>PowerPoint 演示文稿</vt:lpstr>
      <vt:lpstr>Preliminary results: Imaging</vt:lpstr>
      <vt:lpstr>Preliminary results: Imaging</vt:lpstr>
      <vt:lpstr>H2 dissociation energy</vt:lpstr>
      <vt:lpstr>Motivation: variation by the vibrational quantum number v</vt:lpstr>
      <vt:lpstr>Motivation: QED theory</vt:lpstr>
      <vt:lpstr>QED: most accurate theory</vt:lpstr>
      <vt:lpstr>Background</vt:lpstr>
      <vt:lpstr>Background</vt:lpstr>
      <vt:lpstr>PowerPoint 演示文稿</vt:lpstr>
      <vt:lpstr>Results: high-J states in X1Sg+, v=0 of H2 molecule</vt:lpstr>
      <vt:lpstr>Results: low-v in X1Sg+ state of Hydrogen molecule</vt:lpstr>
      <vt:lpstr>Preliminary results</vt:lpstr>
      <vt:lpstr>Some results:  Two color scan</vt:lpstr>
      <vt:lpstr>Some results: X12-F3 Q2</vt:lpstr>
      <vt:lpstr>Some results: X11-F2 Q3</vt:lpstr>
      <vt:lpstr>X12-F3 Q1</vt:lpstr>
      <vt:lpstr>PowerPoint 演示文稿</vt:lpstr>
      <vt:lpstr>PowerPoint 演示文稿</vt:lpstr>
      <vt:lpstr>Some results: Image</vt:lpstr>
      <vt:lpstr>Some results: Image</vt:lpstr>
      <vt:lpstr>Experiment: Chirp</vt:lpstr>
      <vt:lpstr>Experiment:  Matlab program for chirp</vt:lpstr>
      <vt:lpstr>Motivation: variation by the rotational quantum number J</vt:lpstr>
      <vt:lpstr>PowerPoint 演示文稿</vt:lpstr>
      <vt:lpstr>PowerPoint 演示文稿</vt:lpstr>
      <vt:lpstr>Results: high-J states in X1Sg+, v=0 of H2 molecule</vt:lpstr>
      <vt:lpstr>Results: high-J states in X1Sg+, v=0 of H2 molecule</vt:lpstr>
      <vt:lpstr>Results: high-J states in X1Sg+, v=0 of H2 molecule</vt:lpstr>
      <vt:lpstr>Results: fundamental vibrational splitting in X1Sg+ state of Hydrogen molecule</vt:lpstr>
      <vt:lpstr>Results: fundamental vibrational splitting in X1Sg+ state of Hydrogen molecule</vt:lpstr>
      <vt:lpstr>Results: fundamental vibrational splitting in X1Sg+ state of Hydrogen molecule</vt:lpstr>
      <vt:lpstr>PowerPoint 演示文稿</vt:lpstr>
      <vt:lpstr>Preliminary results</vt:lpstr>
    </vt:vector>
  </TitlesOfParts>
  <Company>Vrije Universiteit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Mingli Niu</dc:creator>
  <cp:lastModifiedBy>Mingli Niu</cp:lastModifiedBy>
  <cp:revision>295</cp:revision>
  <dcterms:created xsi:type="dcterms:W3CDTF">2014-06-05T08:22:34Z</dcterms:created>
  <dcterms:modified xsi:type="dcterms:W3CDTF">2015-02-05T06:56:11Z</dcterms:modified>
</cp:coreProperties>
</file>